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259" r:id="rId2"/>
    <p:sldId id="256" r:id="rId3"/>
    <p:sldId id="257" r:id="rId4"/>
    <p:sldId id="261" r:id="rId5"/>
  </p:sldIdLst>
  <p:sldSz cx="7556500" cy="10693400"/>
  <p:notesSz cx="6858000" cy="9144000"/>
  <p:embeddedFontLst>
    <p:embeddedFont>
      <p:font typeface="Calibri" panose="020F0502020204030204" pitchFamily="34" charset="0"/>
      <p:regular r:id="rId7"/>
      <p:bold r:id="rId8"/>
      <p:italic r:id="rId9"/>
      <p:boldItalic r:id="rId10"/>
    </p:embeddedFont>
    <p:embeddedFont>
      <p:font typeface="League Spartan" panose="020B0604020202020204" charset="0"/>
      <p:regular r:id="rId11"/>
      <p:bold r:id="rId12"/>
    </p:embeddedFont>
    <p:embeddedFont>
      <p:font typeface="League Spartan ExtraBold" panose="020B0604020202020204" charset="0"/>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E1"/>
    <a:srgbClr val="1D3AC4"/>
    <a:srgbClr val="1D3A8F"/>
    <a:srgbClr val="CC00FF"/>
    <a:srgbClr val="FED352"/>
    <a:srgbClr val="CC0099"/>
    <a:srgbClr val="1E3A8F"/>
    <a:srgbClr val="FFD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24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963D1-C698-48AE-BAAF-82286378CD46}" type="datetimeFigureOut">
              <a:rPr lang="fr-FR" smtClean="0"/>
              <a:t>19/08/2022</a:t>
            </a:fld>
            <a:endParaRPr lang="fr-FR" dirty="0"/>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96760A-E46D-4833-A493-82645C7FDEF9}" type="slidenum">
              <a:rPr lang="fr-FR" smtClean="0"/>
              <a:t>‹N°›</a:t>
            </a:fld>
            <a:endParaRPr lang="fr-FR" dirty="0"/>
          </a:p>
        </p:txBody>
      </p:sp>
    </p:spTree>
    <p:extLst>
      <p:ext uri="{BB962C8B-B14F-4D97-AF65-F5344CB8AC3E}">
        <p14:creationId xmlns:p14="http://schemas.microsoft.com/office/powerpoint/2010/main" val="406286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F2C6211-CB68-4CC7-83C6-9448C8BE178E}" type="slidenum">
              <a:rPr lang="fr-FR" smtClean="0"/>
              <a:t>2</a:t>
            </a:fld>
            <a:endParaRPr lang="fr-FR" dirty="0"/>
          </a:p>
        </p:txBody>
      </p:sp>
    </p:spTree>
    <p:extLst>
      <p:ext uri="{BB962C8B-B14F-4D97-AF65-F5344CB8AC3E}">
        <p14:creationId xmlns:p14="http://schemas.microsoft.com/office/powerpoint/2010/main" val="126901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dirty="0"/>
          </a:p>
        </p:txBody>
      </p:sp>
      <p:sp>
        <p:nvSpPr>
          <p:cNvPr id="7" name="MSIPCMContentMarking" descr="{&quot;HashCode&quot;:967973103,&quot;Placement&quot;:&quot;Footer&quot;,&quot;Top&quot;:821.343,&quot;Left&quot;:0.0,&quot;SlideWidth&quot;:595,&quot;SlideHeight&quot;:842}">
            <a:extLst>
              <a:ext uri="{FF2B5EF4-FFF2-40B4-BE49-F238E27FC236}">
                <a16:creationId xmlns:a16="http://schemas.microsoft.com/office/drawing/2014/main" id="{54EE24F5-49C7-4FCD-8B6A-67CF25C554D0}"/>
              </a:ext>
            </a:extLst>
          </p:cNvPr>
          <p:cNvSpPr txBox="1"/>
          <p:nvPr userDrawn="1"/>
        </p:nvSpPr>
        <p:spPr>
          <a:xfrm>
            <a:off x="0" y="10431056"/>
            <a:ext cx="650765" cy="262344"/>
          </a:xfrm>
          <a:prstGeom prst="rect">
            <a:avLst/>
          </a:prstGeom>
          <a:noFill/>
        </p:spPr>
        <p:txBody>
          <a:bodyPr vert="horz" wrap="square" lIns="0" tIns="0" rIns="0" bIns="0" rtlCol="0" anchor="ctr" anchorCtr="1">
            <a:spAutoFit/>
          </a:bodyPr>
          <a:lstStyle/>
          <a:p>
            <a:pPr algn="l">
              <a:spcBef>
                <a:spcPts val="0"/>
              </a:spcBef>
              <a:spcAft>
                <a:spcPts val="0"/>
              </a:spcAft>
            </a:pPr>
            <a:r>
              <a:rPr lang="fr-FR" sz="1000">
                <a:solidFill>
                  <a:srgbClr val="A80000"/>
                </a:solidFill>
                <a:latin typeface="Calibri" panose="020F0502020204030204" pitchFamily="34" charset="0"/>
              </a:rPr>
              <a:t>Interne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7.png"/><Relationship Id="rId9"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png"/><Relationship Id="rId4" Type="http://schemas.microsoft.com/office/2007/relationships/hdphoto" Target="../media/hdphoto6.wdp"/></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sv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6C32EF-820D-7004-16E7-19C2E08949AF}"/>
              </a:ext>
            </a:extLst>
          </p:cNvPr>
          <p:cNvSpPr/>
          <p:nvPr/>
        </p:nvSpPr>
        <p:spPr>
          <a:xfrm>
            <a:off x="-2426" y="0"/>
            <a:ext cx="7558926" cy="1831762"/>
          </a:xfrm>
          <a:prstGeom prst="rect">
            <a:avLst/>
          </a:prstGeom>
          <a:solidFill>
            <a:srgbClr val="1D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8" name="Picture 6" descr="Bouée Céline Bleu marine- Image produit n°0">
            <a:extLst>
              <a:ext uri="{FF2B5EF4-FFF2-40B4-BE49-F238E27FC236}">
                <a16:creationId xmlns:a16="http://schemas.microsoft.com/office/drawing/2014/main" id="{77BF4223-9D36-B559-42CF-022CB59606A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b="62977"/>
          <a:stretch/>
        </p:blipFill>
        <p:spPr bwMode="auto">
          <a:xfrm>
            <a:off x="-557190" y="-367602"/>
            <a:ext cx="8763000" cy="21967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AutoShape 13">
            <a:extLst>
              <a:ext uri="{FF2B5EF4-FFF2-40B4-BE49-F238E27FC236}">
                <a16:creationId xmlns:a16="http://schemas.microsoft.com/office/drawing/2014/main" id="{161EC84B-BA8C-4DC4-80AA-0B140740D59C}"/>
              </a:ext>
            </a:extLst>
          </p:cNvPr>
          <p:cNvSpPr/>
          <p:nvPr/>
        </p:nvSpPr>
        <p:spPr>
          <a:xfrm>
            <a:off x="-2426" y="10383819"/>
            <a:ext cx="7564853" cy="328274"/>
          </a:xfrm>
          <a:prstGeom prst="rect">
            <a:avLst/>
          </a:prstGeom>
          <a:solidFill>
            <a:srgbClr val="1D3A8F"/>
          </a:solidFill>
        </p:spPr>
      </p:sp>
      <p:sp>
        <p:nvSpPr>
          <p:cNvPr id="12" name="ZoneTexte 11">
            <a:extLst>
              <a:ext uri="{FF2B5EF4-FFF2-40B4-BE49-F238E27FC236}">
                <a16:creationId xmlns:a16="http://schemas.microsoft.com/office/drawing/2014/main" id="{0647332E-305C-46F1-A609-24C01C6F35A3}"/>
              </a:ext>
            </a:extLst>
          </p:cNvPr>
          <p:cNvSpPr txBox="1"/>
          <p:nvPr/>
        </p:nvSpPr>
        <p:spPr>
          <a:xfrm>
            <a:off x="6619893" y="10415287"/>
            <a:ext cx="1037442" cy="276999"/>
          </a:xfrm>
          <a:prstGeom prst="rect">
            <a:avLst/>
          </a:prstGeom>
          <a:noFill/>
        </p:spPr>
        <p:txBody>
          <a:bodyPr wrap="square" rtlCol="0">
            <a:spAutoFit/>
          </a:bodyPr>
          <a:lstStyle/>
          <a:p>
            <a:r>
              <a:rPr lang="fr-FR" sz="1200" dirty="0">
                <a:solidFill>
                  <a:schemeClr val="bg1"/>
                </a:solidFill>
                <a:latin typeface="League Spartan" pitchFamily="50" charset="0"/>
              </a:rPr>
              <a:t>Juillet 2022</a:t>
            </a:r>
          </a:p>
        </p:txBody>
      </p:sp>
      <p:grpSp>
        <p:nvGrpSpPr>
          <p:cNvPr id="33" name="Groupe 32">
            <a:extLst>
              <a:ext uri="{FF2B5EF4-FFF2-40B4-BE49-F238E27FC236}">
                <a16:creationId xmlns:a16="http://schemas.microsoft.com/office/drawing/2014/main" id="{1EE48DD5-1227-4A26-D17E-309D1667D6CF}"/>
              </a:ext>
            </a:extLst>
          </p:cNvPr>
          <p:cNvGrpSpPr>
            <a:grpSpLocks noChangeAspect="1"/>
          </p:cNvGrpSpPr>
          <p:nvPr/>
        </p:nvGrpSpPr>
        <p:grpSpPr>
          <a:xfrm>
            <a:off x="5823180" y="106961"/>
            <a:ext cx="1593425" cy="1593425"/>
            <a:chOff x="1531637" y="3097706"/>
            <a:chExt cx="4496400" cy="4496400"/>
          </a:xfrm>
        </p:grpSpPr>
        <p:grpSp>
          <p:nvGrpSpPr>
            <p:cNvPr id="34" name="Groupe 33">
              <a:extLst>
                <a:ext uri="{FF2B5EF4-FFF2-40B4-BE49-F238E27FC236}">
                  <a16:creationId xmlns:a16="http://schemas.microsoft.com/office/drawing/2014/main" id="{696EA721-1358-63B8-185E-3A25798EF494}"/>
                </a:ext>
              </a:extLst>
            </p:cNvPr>
            <p:cNvGrpSpPr>
              <a:grpSpLocks noChangeAspect="1"/>
            </p:cNvGrpSpPr>
            <p:nvPr/>
          </p:nvGrpSpPr>
          <p:grpSpPr>
            <a:xfrm>
              <a:off x="1531637" y="3097706"/>
              <a:ext cx="4496400" cy="4496400"/>
              <a:chOff x="4085439" y="1208014"/>
              <a:chExt cx="4320000" cy="4320000"/>
            </a:xfrm>
          </p:grpSpPr>
          <p:sp>
            <p:nvSpPr>
              <p:cNvPr id="37" name="Ellipse 36">
                <a:extLst>
                  <a:ext uri="{FF2B5EF4-FFF2-40B4-BE49-F238E27FC236}">
                    <a16:creationId xmlns:a16="http://schemas.microsoft.com/office/drawing/2014/main" id="{B0FB26DB-0EF2-521E-8982-89698A025FE5}"/>
                  </a:ext>
                </a:extLst>
              </p:cNvPr>
              <p:cNvSpPr/>
              <p:nvPr/>
            </p:nvSpPr>
            <p:spPr>
              <a:xfrm>
                <a:off x="4085439" y="1208014"/>
                <a:ext cx="4320000" cy="4320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16" dirty="0"/>
              </a:p>
            </p:txBody>
          </p:sp>
          <p:sp>
            <p:nvSpPr>
              <p:cNvPr id="38" name="Ellipse 37">
                <a:extLst>
                  <a:ext uri="{FF2B5EF4-FFF2-40B4-BE49-F238E27FC236}">
                    <a16:creationId xmlns:a16="http://schemas.microsoft.com/office/drawing/2014/main" id="{18F84DC5-160D-B1D6-81CA-6C8D9A7D53CD}"/>
                  </a:ext>
                </a:extLst>
              </p:cNvPr>
              <p:cNvSpPr/>
              <p:nvPr/>
            </p:nvSpPr>
            <p:spPr>
              <a:xfrm>
                <a:off x="4175439" y="1298014"/>
                <a:ext cx="4140000" cy="4140000"/>
              </a:xfrm>
              <a:prstGeom prst="ellipse">
                <a:avLst/>
              </a:prstGeom>
              <a:solidFill>
                <a:srgbClr val="002060"/>
              </a:solidFill>
              <a:effectLst>
                <a:outerShdw blurRad="25400" dist="25400" dir="5400000" algn="ctr" rotWithShape="0">
                  <a:srgbClr val="00206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16" dirty="0"/>
              </a:p>
            </p:txBody>
          </p:sp>
          <p:sp>
            <p:nvSpPr>
              <p:cNvPr id="39" name="Ellipse 38">
                <a:extLst>
                  <a:ext uri="{FF2B5EF4-FFF2-40B4-BE49-F238E27FC236}">
                    <a16:creationId xmlns:a16="http://schemas.microsoft.com/office/drawing/2014/main" id="{3F05C474-9FBA-DA38-5E10-8A30E07FBC0B}"/>
                  </a:ext>
                </a:extLst>
              </p:cNvPr>
              <p:cNvSpPr/>
              <p:nvPr/>
            </p:nvSpPr>
            <p:spPr>
              <a:xfrm>
                <a:off x="4625439" y="1757345"/>
                <a:ext cx="3240000" cy="32400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16" dirty="0"/>
              </a:p>
            </p:txBody>
          </p:sp>
          <p:sp>
            <p:nvSpPr>
              <p:cNvPr id="40" name="Rectangle 39">
                <a:extLst>
                  <a:ext uri="{FF2B5EF4-FFF2-40B4-BE49-F238E27FC236}">
                    <a16:creationId xmlns:a16="http://schemas.microsoft.com/office/drawing/2014/main" id="{7399DFD3-2D50-C072-130E-2FCBA49D509F}"/>
                  </a:ext>
                </a:extLst>
              </p:cNvPr>
              <p:cNvSpPr/>
              <p:nvPr/>
            </p:nvSpPr>
            <p:spPr>
              <a:xfrm>
                <a:off x="4513467" y="1605067"/>
                <a:ext cx="3449433" cy="3240000"/>
              </a:xfrm>
              <a:prstGeom prst="rect">
                <a:avLst/>
              </a:prstGeom>
              <a:noFill/>
            </p:spPr>
            <p:txBody>
              <a:bodyPr spcFirstLastPara="1" wrap="none" lIns="56698" tIns="28349" rIns="56698" bIns="28349" numCol="1">
                <a:prstTxWarp prst="textArchUp">
                  <a:avLst>
                    <a:gd name="adj" fmla="val 10815036"/>
                  </a:avLst>
                </a:prstTxWarp>
                <a:spAutoFit/>
              </a:bodyPr>
              <a:lstStyle/>
              <a:p>
                <a:pPr algn="ctr"/>
                <a:r>
                  <a:rPr lang="fr-FR" sz="2800" dirty="0">
                    <a:ln w="0"/>
                    <a:solidFill>
                      <a:schemeClr val="bg1"/>
                    </a:solidFill>
                    <a:effectLst>
                      <a:outerShdw blurRad="38100" dist="19050" dir="2700000" algn="tl" rotWithShape="0">
                        <a:schemeClr val="dk1">
                          <a:alpha val="40000"/>
                        </a:schemeClr>
                      </a:outerShdw>
                    </a:effectLst>
                  </a:rPr>
                  <a:t>LA CFE-CGC VOUS PROTÈGE</a:t>
                </a:r>
              </a:p>
            </p:txBody>
          </p:sp>
        </p:grpSp>
        <p:pic>
          <p:nvPicPr>
            <p:cNvPr id="36" name="Picture 6" descr="Emoji, Lunettes De Soleil, Émoticône PNG - Emoji, Lunettes De Soleil,  Émoticône transparentes | PNG gratuit">
              <a:extLst>
                <a:ext uri="{FF2B5EF4-FFF2-40B4-BE49-F238E27FC236}">
                  <a16:creationId xmlns:a16="http://schemas.microsoft.com/office/drawing/2014/main" id="{80E9FEB2-3F7C-FFAA-1B59-4612F359F3D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740081" y="4306150"/>
              <a:ext cx="2079512" cy="207951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ZoneTexte 4">
            <a:extLst>
              <a:ext uri="{FF2B5EF4-FFF2-40B4-BE49-F238E27FC236}">
                <a16:creationId xmlns:a16="http://schemas.microsoft.com/office/drawing/2014/main" id="{6768B3E2-C496-2131-19E4-1F681A0AF3FC}"/>
              </a:ext>
            </a:extLst>
          </p:cNvPr>
          <p:cNvSpPr txBox="1"/>
          <p:nvPr/>
        </p:nvSpPr>
        <p:spPr>
          <a:xfrm>
            <a:off x="2072896" y="13101"/>
            <a:ext cx="3949462" cy="1569660"/>
          </a:xfrm>
          <a:prstGeom prst="rect">
            <a:avLst/>
          </a:prstGeom>
          <a:noFill/>
          <a:effectLst>
            <a:outerShdw blurRad="50800" dist="38100" dir="8100000" algn="tr" rotWithShape="0">
              <a:prstClr val="black">
                <a:alpha val="40000"/>
              </a:prstClr>
            </a:outerShdw>
          </a:effectLst>
        </p:spPr>
        <p:txBody>
          <a:bodyPr wrap="square" rtlCol="0">
            <a:spAutoFit/>
          </a:bodyPr>
          <a:lstStyle/>
          <a:p>
            <a:r>
              <a:rPr lang="fr-FR" sz="4800" b="1" dirty="0">
                <a:solidFill>
                  <a:schemeClr val="bg1"/>
                </a:solidFill>
                <a:effectLst>
                  <a:outerShdw blurRad="38100" dist="38100" dir="2700000" algn="tl">
                    <a:srgbClr val="000000">
                      <a:alpha val="43137"/>
                    </a:srgbClr>
                  </a:outerShdw>
                </a:effectLst>
              </a:rPr>
              <a:t>HORS-SÉRIE </a:t>
            </a:r>
          </a:p>
          <a:p>
            <a:r>
              <a:rPr lang="fr-FR" sz="4800" b="1" dirty="0">
                <a:solidFill>
                  <a:schemeClr val="bg1"/>
                </a:solidFill>
                <a:effectLst>
                  <a:outerShdw blurRad="38100" dist="38100" dir="2700000" algn="tl">
                    <a:srgbClr val="000000">
                      <a:alpha val="43137"/>
                    </a:srgbClr>
                  </a:outerShdw>
                </a:effectLst>
              </a:rPr>
              <a:t>SPÉCIAL ÉTÉ</a:t>
            </a:r>
          </a:p>
        </p:txBody>
      </p:sp>
      <p:pic>
        <p:nvPicPr>
          <p:cNvPr id="3074" name="Picture 2" descr="Ardoise effacable magnétique bulle jaune">
            <a:extLst>
              <a:ext uri="{FF2B5EF4-FFF2-40B4-BE49-F238E27FC236}">
                <a16:creationId xmlns:a16="http://schemas.microsoft.com/office/drawing/2014/main" id="{D0762682-8CE5-37B6-7066-93BA0ED827F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022358" y="2755900"/>
            <a:ext cx="1473326" cy="147332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95E7A0D0-4584-AE56-86F6-AD0E3A7C8309}"/>
              </a:ext>
            </a:extLst>
          </p:cNvPr>
          <p:cNvSpPr txBox="1"/>
          <p:nvPr/>
        </p:nvSpPr>
        <p:spPr>
          <a:xfrm>
            <a:off x="5962954" y="3130194"/>
            <a:ext cx="1600200" cy="615553"/>
          </a:xfrm>
          <a:prstGeom prst="rect">
            <a:avLst/>
          </a:prstGeom>
          <a:noFill/>
        </p:spPr>
        <p:txBody>
          <a:bodyPr wrap="square" rtlCol="0">
            <a:spAutoFit/>
          </a:bodyPr>
          <a:lstStyle/>
          <a:p>
            <a:pPr algn="ctr"/>
            <a:r>
              <a:rPr lang="fr-FR" sz="1400" dirty="0">
                <a:solidFill>
                  <a:srgbClr val="CC0099"/>
                </a:solidFill>
              </a:rPr>
              <a:t>Toutes les </a:t>
            </a:r>
          </a:p>
          <a:p>
            <a:pPr algn="ctr"/>
            <a:r>
              <a:rPr lang="fr-FR" sz="2000" b="1" dirty="0">
                <a:solidFill>
                  <a:srgbClr val="CC0099"/>
                </a:solidFill>
              </a:rPr>
              <a:t>matières</a:t>
            </a:r>
          </a:p>
        </p:txBody>
      </p:sp>
      <p:sp>
        <p:nvSpPr>
          <p:cNvPr id="8" name="Rectangle : avec coins arrondis en haut 7">
            <a:extLst>
              <a:ext uri="{FF2B5EF4-FFF2-40B4-BE49-F238E27FC236}">
                <a16:creationId xmlns:a16="http://schemas.microsoft.com/office/drawing/2014/main" id="{D4FD62BD-B673-E97F-D46A-1064802A5145}"/>
              </a:ext>
            </a:extLst>
          </p:cNvPr>
          <p:cNvSpPr/>
          <p:nvPr/>
        </p:nvSpPr>
        <p:spPr>
          <a:xfrm rot="10283630">
            <a:off x="6117389" y="4117985"/>
            <a:ext cx="2200076" cy="462901"/>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D5EAB96F-4D8B-933F-E1E6-90A34A502263}"/>
              </a:ext>
            </a:extLst>
          </p:cNvPr>
          <p:cNvSpPr txBox="1"/>
          <p:nvPr/>
        </p:nvSpPr>
        <p:spPr>
          <a:xfrm rot="21101072">
            <a:off x="6175952" y="4165402"/>
            <a:ext cx="2133600" cy="369332"/>
          </a:xfrm>
          <a:prstGeom prst="rect">
            <a:avLst/>
          </a:prstGeom>
          <a:noFill/>
        </p:spPr>
        <p:txBody>
          <a:bodyPr wrap="square" rtlCol="0">
            <a:spAutoFit/>
          </a:bodyPr>
          <a:lstStyle/>
          <a:p>
            <a:r>
              <a:rPr lang="fr-FR" b="1" dirty="0">
                <a:solidFill>
                  <a:schemeClr val="bg1"/>
                </a:solidFill>
              </a:rPr>
              <a:t>Histoire-Géo</a:t>
            </a:r>
          </a:p>
        </p:txBody>
      </p:sp>
      <p:sp>
        <p:nvSpPr>
          <p:cNvPr id="26" name="Rectangle : avec coins arrondis en haut 25">
            <a:extLst>
              <a:ext uri="{FF2B5EF4-FFF2-40B4-BE49-F238E27FC236}">
                <a16:creationId xmlns:a16="http://schemas.microsoft.com/office/drawing/2014/main" id="{F9C98241-34CE-5B54-00C7-7B61C413EB69}"/>
              </a:ext>
            </a:extLst>
          </p:cNvPr>
          <p:cNvSpPr/>
          <p:nvPr/>
        </p:nvSpPr>
        <p:spPr>
          <a:xfrm rot="10800000">
            <a:off x="-204873" y="1903159"/>
            <a:ext cx="1849121" cy="324153"/>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A20D1F9E-A3AF-C5CC-389E-28FFAA71DF7B}"/>
              </a:ext>
            </a:extLst>
          </p:cNvPr>
          <p:cNvSpPr txBox="1"/>
          <p:nvPr/>
        </p:nvSpPr>
        <p:spPr>
          <a:xfrm>
            <a:off x="89794" y="1853212"/>
            <a:ext cx="2133600" cy="369332"/>
          </a:xfrm>
          <a:prstGeom prst="rect">
            <a:avLst/>
          </a:prstGeom>
          <a:noFill/>
        </p:spPr>
        <p:txBody>
          <a:bodyPr wrap="square" rtlCol="0">
            <a:spAutoFit/>
          </a:bodyPr>
          <a:lstStyle/>
          <a:p>
            <a:r>
              <a:rPr lang="fr-FR" b="1" dirty="0">
                <a:solidFill>
                  <a:schemeClr val="bg1"/>
                </a:solidFill>
              </a:rPr>
              <a:t>Histoire-Géo</a:t>
            </a:r>
          </a:p>
        </p:txBody>
      </p:sp>
      <p:sp>
        <p:nvSpPr>
          <p:cNvPr id="29" name="Rectangle : avec coins arrondis en haut 28">
            <a:extLst>
              <a:ext uri="{FF2B5EF4-FFF2-40B4-BE49-F238E27FC236}">
                <a16:creationId xmlns:a16="http://schemas.microsoft.com/office/drawing/2014/main" id="{A31044D7-0951-77D4-8855-48A40AE743FF}"/>
              </a:ext>
            </a:extLst>
          </p:cNvPr>
          <p:cNvSpPr/>
          <p:nvPr/>
        </p:nvSpPr>
        <p:spPr>
          <a:xfrm rot="10283630">
            <a:off x="6160605" y="4638873"/>
            <a:ext cx="2200076" cy="462901"/>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ZoneTexte 29">
            <a:extLst>
              <a:ext uri="{FF2B5EF4-FFF2-40B4-BE49-F238E27FC236}">
                <a16:creationId xmlns:a16="http://schemas.microsoft.com/office/drawing/2014/main" id="{4917168A-16C9-B6DA-3AE9-A00616F01699}"/>
              </a:ext>
            </a:extLst>
          </p:cNvPr>
          <p:cNvSpPr txBox="1"/>
          <p:nvPr/>
        </p:nvSpPr>
        <p:spPr>
          <a:xfrm rot="21101072">
            <a:off x="6219167" y="4659001"/>
            <a:ext cx="2133600" cy="369332"/>
          </a:xfrm>
          <a:prstGeom prst="rect">
            <a:avLst/>
          </a:prstGeom>
          <a:noFill/>
        </p:spPr>
        <p:txBody>
          <a:bodyPr wrap="square" rtlCol="0">
            <a:spAutoFit/>
          </a:bodyPr>
          <a:lstStyle/>
          <a:p>
            <a:r>
              <a:rPr lang="fr-FR" b="1" dirty="0">
                <a:solidFill>
                  <a:schemeClr val="bg1"/>
                </a:solidFill>
              </a:rPr>
              <a:t>Maths</a:t>
            </a:r>
          </a:p>
        </p:txBody>
      </p:sp>
      <p:sp>
        <p:nvSpPr>
          <p:cNvPr id="35" name="Rectangle : avec coins arrondis en haut 34">
            <a:extLst>
              <a:ext uri="{FF2B5EF4-FFF2-40B4-BE49-F238E27FC236}">
                <a16:creationId xmlns:a16="http://schemas.microsoft.com/office/drawing/2014/main" id="{C47D170C-18BA-3D98-AD28-9546EF3451FB}"/>
              </a:ext>
            </a:extLst>
          </p:cNvPr>
          <p:cNvSpPr/>
          <p:nvPr/>
        </p:nvSpPr>
        <p:spPr>
          <a:xfrm rot="10283630">
            <a:off x="6188548" y="5171543"/>
            <a:ext cx="2200076" cy="462901"/>
          </a:xfrm>
          <a:prstGeom prst="round2SameRect">
            <a:avLst/>
          </a:prstGeom>
          <a:solidFill>
            <a:srgbClr val="1D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ZoneTexte 40">
            <a:extLst>
              <a:ext uri="{FF2B5EF4-FFF2-40B4-BE49-F238E27FC236}">
                <a16:creationId xmlns:a16="http://schemas.microsoft.com/office/drawing/2014/main" id="{8DC51072-2752-B880-7C0C-C71283DE48F5}"/>
              </a:ext>
            </a:extLst>
          </p:cNvPr>
          <p:cNvSpPr txBox="1"/>
          <p:nvPr/>
        </p:nvSpPr>
        <p:spPr>
          <a:xfrm rot="21101072">
            <a:off x="6233838" y="5223197"/>
            <a:ext cx="2133600" cy="369332"/>
          </a:xfrm>
          <a:prstGeom prst="rect">
            <a:avLst/>
          </a:prstGeom>
          <a:noFill/>
        </p:spPr>
        <p:txBody>
          <a:bodyPr wrap="square" rtlCol="0">
            <a:spAutoFit/>
          </a:bodyPr>
          <a:lstStyle/>
          <a:p>
            <a:r>
              <a:rPr lang="fr-FR" b="1" dirty="0">
                <a:solidFill>
                  <a:schemeClr val="bg1"/>
                </a:solidFill>
              </a:rPr>
              <a:t>Sport</a:t>
            </a:r>
          </a:p>
        </p:txBody>
      </p:sp>
      <p:sp>
        <p:nvSpPr>
          <p:cNvPr id="43" name="Rectangle : avec coins arrondis en haut 42">
            <a:extLst>
              <a:ext uri="{FF2B5EF4-FFF2-40B4-BE49-F238E27FC236}">
                <a16:creationId xmlns:a16="http://schemas.microsoft.com/office/drawing/2014/main" id="{8235B18A-D6F7-5630-78A5-7A6CFA0EC936}"/>
              </a:ext>
            </a:extLst>
          </p:cNvPr>
          <p:cNvSpPr/>
          <p:nvPr/>
        </p:nvSpPr>
        <p:spPr>
          <a:xfrm rot="10283630">
            <a:off x="6187597" y="5723818"/>
            <a:ext cx="2200076" cy="462901"/>
          </a:xfrm>
          <a:prstGeom prst="round2Same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a:extLst>
              <a:ext uri="{FF2B5EF4-FFF2-40B4-BE49-F238E27FC236}">
                <a16:creationId xmlns:a16="http://schemas.microsoft.com/office/drawing/2014/main" id="{E1906AB9-FADC-FF98-48AE-7B5368266900}"/>
              </a:ext>
            </a:extLst>
          </p:cNvPr>
          <p:cNvSpPr txBox="1"/>
          <p:nvPr/>
        </p:nvSpPr>
        <p:spPr>
          <a:xfrm rot="21101072">
            <a:off x="6148258" y="5765734"/>
            <a:ext cx="2133600" cy="369332"/>
          </a:xfrm>
          <a:prstGeom prst="rect">
            <a:avLst/>
          </a:prstGeom>
          <a:noFill/>
        </p:spPr>
        <p:txBody>
          <a:bodyPr wrap="square" rtlCol="0">
            <a:spAutoFit/>
          </a:bodyPr>
          <a:lstStyle/>
          <a:p>
            <a:r>
              <a:rPr lang="fr-FR" b="1" dirty="0">
                <a:solidFill>
                  <a:schemeClr val="bg1"/>
                </a:solidFill>
              </a:rPr>
              <a:t>Informatique</a:t>
            </a:r>
          </a:p>
        </p:txBody>
      </p:sp>
      <p:pic>
        <p:nvPicPr>
          <p:cNvPr id="44" name="Image 43">
            <a:extLst>
              <a:ext uri="{FF2B5EF4-FFF2-40B4-BE49-F238E27FC236}">
                <a16:creationId xmlns:a16="http://schemas.microsoft.com/office/drawing/2014/main" id="{2D814A6D-0005-F860-4E76-A5B9049CF8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1159" y="9144269"/>
            <a:ext cx="914400" cy="1074977"/>
          </a:xfrm>
          <a:prstGeom prst="rect">
            <a:avLst/>
          </a:prstGeom>
        </p:spPr>
      </p:pic>
      <p:sp>
        <p:nvSpPr>
          <p:cNvPr id="45" name="Rectangle : avec coins arrondis en haut 44">
            <a:extLst>
              <a:ext uri="{FF2B5EF4-FFF2-40B4-BE49-F238E27FC236}">
                <a16:creationId xmlns:a16="http://schemas.microsoft.com/office/drawing/2014/main" id="{E142EFC9-8A9D-18F7-54B4-0E21F846CF21}"/>
              </a:ext>
            </a:extLst>
          </p:cNvPr>
          <p:cNvSpPr/>
          <p:nvPr/>
        </p:nvSpPr>
        <p:spPr>
          <a:xfrm rot="10283630">
            <a:off x="6201448" y="6258675"/>
            <a:ext cx="2200076" cy="462901"/>
          </a:xfrm>
          <a:prstGeom prst="round2Same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ZoneTexte 45">
            <a:extLst>
              <a:ext uri="{FF2B5EF4-FFF2-40B4-BE49-F238E27FC236}">
                <a16:creationId xmlns:a16="http://schemas.microsoft.com/office/drawing/2014/main" id="{C2FEAD54-129A-138C-E81F-C05DE2BA4BCC}"/>
              </a:ext>
            </a:extLst>
          </p:cNvPr>
          <p:cNvSpPr txBox="1"/>
          <p:nvPr/>
        </p:nvSpPr>
        <p:spPr>
          <a:xfrm rot="21101072">
            <a:off x="6282727" y="6266390"/>
            <a:ext cx="2133600" cy="369332"/>
          </a:xfrm>
          <a:prstGeom prst="rect">
            <a:avLst/>
          </a:prstGeom>
          <a:noFill/>
        </p:spPr>
        <p:txBody>
          <a:bodyPr wrap="square" rtlCol="0">
            <a:spAutoFit/>
          </a:bodyPr>
          <a:lstStyle/>
          <a:p>
            <a:r>
              <a:rPr lang="fr-FR" b="1" dirty="0">
                <a:solidFill>
                  <a:schemeClr val="bg1"/>
                </a:solidFill>
              </a:rPr>
              <a:t>Français</a:t>
            </a:r>
          </a:p>
        </p:txBody>
      </p:sp>
      <p:pic>
        <p:nvPicPr>
          <p:cNvPr id="6" name="Image 5">
            <a:extLst>
              <a:ext uri="{FF2B5EF4-FFF2-40B4-BE49-F238E27FC236}">
                <a16:creationId xmlns:a16="http://schemas.microsoft.com/office/drawing/2014/main" id="{8844DE9C-66CE-D58E-7554-CA274330B6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64" y="2248589"/>
            <a:ext cx="5924232" cy="8172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0A252A-F261-8F18-3FF3-0861A4AE350C}"/>
              </a:ext>
            </a:extLst>
          </p:cNvPr>
          <p:cNvSpPr/>
          <p:nvPr/>
        </p:nvSpPr>
        <p:spPr>
          <a:xfrm>
            <a:off x="0" y="-1"/>
            <a:ext cx="7563593" cy="10712094"/>
          </a:xfrm>
          <a:prstGeom prst="rect">
            <a:avLst/>
          </a:prstGeom>
          <a:solidFill>
            <a:srgbClr val="009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3"/>
          <p:cNvGrpSpPr/>
          <p:nvPr/>
        </p:nvGrpSpPr>
        <p:grpSpPr>
          <a:xfrm>
            <a:off x="-2425" y="-1"/>
            <a:ext cx="7566018" cy="2213469"/>
            <a:chOff x="0" y="0"/>
            <a:chExt cx="10527841" cy="3172048"/>
          </a:xfrm>
        </p:grpSpPr>
        <p:sp>
          <p:nvSpPr>
            <p:cNvPr id="4" name="AutoShape 4"/>
            <p:cNvSpPr/>
            <p:nvPr/>
          </p:nvSpPr>
          <p:spPr>
            <a:xfrm>
              <a:off x="0" y="0"/>
              <a:ext cx="10527841" cy="3172048"/>
            </a:xfrm>
            <a:prstGeom prst="rect">
              <a:avLst/>
            </a:prstGeom>
            <a:solidFill>
              <a:srgbClr val="1D3A8F"/>
            </a:solidFill>
          </p:spPr>
        </p:sp>
        <p:sp>
          <p:nvSpPr>
            <p:cNvPr id="5" name="TextBox 5"/>
            <p:cNvSpPr txBox="1"/>
            <p:nvPr/>
          </p:nvSpPr>
          <p:spPr>
            <a:xfrm>
              <a:off x="1725984" y="1526436"/>
              <a:ext cx="8518076" cy="1193354"/>
            </a:xfrm>
            <a:prstGeom prst="rect">
              <a:avLst/>
            </a:prstGeom>
          </p:spPr>
          <p:txBody>
            <a:bodyPr wrap="square" lIns="0" tIns="0" rIns="0" bIns="0" rtlCol="0" anchor="t">
              <a:spAutoFit/>
            </a:bodyPr>
            <a:lstStyle/>
            <a:p>
              <a:pPr algn="ctr">
                <a:lnSpc>
                  <a:spcPts val="3351"/>
                </a:lnSpc>
              </a:pPr>
              <a:r>
                <a:rPr lang="en-US" sz="2000" spc="184" dirty="0">
                  <a:solidFill>
                    <a:schemeClr val="bg1"/>
                  </a:solidFill>
                  <a:latin typeface="League Spartan ExtraBold" pitchFamily="50" charset="0"/>
                </a:rPr>
                <a:t>BIEN SE PRÉPARER DURANT L’ÉTÉ POUR LES ÉLECTIONS DE DÉCEMBRE 2022</a:t>
              </a:r>
            </a:p>
          </p:txBody>
        </p:sp>
        <p:sp>
          <p:nvSpPr>
            <p:cNvPr id="6" name="TextBox 6"/>
            <p:cNvSpPr txBox="1"/>
            <p:nvPr/>
          </p:nvSpPr>
          <p:spPr>
            <a:xfrm>
              <a:off x="806221" y="2518037"/>
              <a:ext cx="8915400" cy="312420"/>
            </a:xfrm>
            <a:prstGeom prst="rect">
              <a:avLst/>
            </a:prstGeom>
          </p:spPr>
          <p:txBody>
            <a:bodyPr lIns="0" tIns="0" rIns="0" bIns="0" rtlCol="0" anchor="t">
              <a:spAutoFit/>
            </a:bodyPr>
            <a:lstStyle/>
            <a:p>
              <a:pPr algn="ctr">
                <a:lnSpc>
                  <a:spcPts val="1694"/>
                </a:lnSpc>
              </a:pPr>
              <a:endParaRPr lang="en-US" sz="1500" spc="105" dirty="0">
                <a:solidFill>
                  <a:srgbClr val="000000"/>
                </a:solidFill>
                <a:latin typeface="League Spartan" pitchFamily="50" charset="0"/>
              </a:endParaRPr>
            </a:p>
          </p:txBody>
        </p:sp>
      </p:grpSp>
      <p:sp>
        <p:nvSpPr>
          <p:cNvPr id="18" name="AutoShape 7">
            <a:extLst>
              <a:ext uri="{FF2B5EF4-FFF2-40B4-BE49-F238E27FC236}">
                <a16:creationId xmlns:a16="http://schemas.microsoft.com/office/drawing/2014/main" id="{D87E94FC-C3D8-45DD-A2BF-ECE47528C6BB}"/>
              </a:ext>
            </a:extLst>
          </p:cNvPr>
          <p:cNvSpPr/>
          <p:nvPr/>
        </p:nvSpPr>
        <p:spPr>
          <a:xfrm>
            <a:off x="-2425" y="472283"/>
            <a:ext cx="7566018" cy="352394"/>
          </a:xfrm>
          <a:prstGeom prst="rect">
            <a:avLst/>
          </a:prstGeom>
          <a:solidFill>
            <a:schemeClr val="bg1"/>
          </a:solidFill>
        </p:spPr>
      </p:sp>
      <p:sp>
        <p:nvSpPr>
          <p:cNvPr id="26" name="TextBox 8">
            <a:extLst>
              <a:ext uri="{FF2B5EF4-FFF2-40B4-BE49-F238E27FC236}">
                <a16:creationId xmlns:a16="http://schemas.microsoft.com/office/drawing/2014/main" id="{2CC08C49-7FDB-48DC-8F6C-500C92BCD477}"/>
              </a:ext>
            </a:extLst>
          </p:cNvPr>
          <p:cNvSpPr txBox="1"/>
          <p:nvPr/>
        </p:nvSpPr>
        <p:spPr>
          <a:xfrm>
            <a:off x="526781" y="557643"/>
            <a:ext cx="6507607" cy="195566"/>
          </a:xfrm>
          <a:prstGeom prst="rect">
            <a:avLst/>
          </a:prstGeom>
        </p:spPr>
        <p:txBody>
          <a:bodyPr lIns="0" tIns="0" rIns="0" bIns="0" rtlCol="0" anchor="t">
            <a:spAutoFit/>
          </a:bodyPr>
          <a:lstStyle/>
          <a:p>
            <a:pPr algn="ctr">
              <a:lnSpc>
                <a:spcPts val="1400"/>
              </a:lnSpc>
            </a:pPr>
            <a:r>
              <a:rPr lang="en-US" b="1" spc="140" dirty="0">
                <a:solidFill>
                  <a:srgbClr val="1D3A8F"/>
                </a:solidFill>
              </a:rPr>
              <a:t>CFE-CGC : N°1</a:t>
            </a:r>
            <a:r>
              <a:rPr lang="en-US" sz="1600" b="1" spc="140" dirty="0">
                <a:solidFill>
                  <a:srgbClr val="1D3A8F"/>
                </a:solidFill>
              </a:rPr>
              <a:t> des cahiers de </a:t>
            </a:r>
            <a:r>
              <a:rPr lang="en-US" sz="1600" b="1" spc="140" dirty="0" err="1">
                <a:solidFill>
                  <a:srgbClr val="1D3A8F"/>
                </a:solidFill>
              </a:rPr>
              <a:t>vacances</a:t>
            </a:r>
            <a:r>
              <a:rPr lang="en-US" sz="1600" b="1" spc="140" dirty="0">
                <a:solidFill>
                  <a:srgbClr val="1D3A8F"/>
                </a:solidFill>
              </a:rPr>
              <a:t> </a:t>
            </a:r>
            <a:r>
              <a:rPr lang="en-US" sz="1600" b="1" spc="140" dirty="0" err="1">
                <a:solidFill>
                  <a:srgbClr val="1D3A8F"/>
                </a:solidFill>
              </a:rPr>
              <a:t>syndicaux</a:t>
            </a:r>
            <a:endParaRPr lang="en-US" sz="1600" b="1" spc="140" dirty="0">
              <a:solidFill>
                <a:srgbClr val="1D3A8F"/>
              </a:solidFill>
            </a:endParaRPr>
          </a:p>
        </p:txBody>
      </p:sp>
      <p:pic>
        <p:nvPicPr>
          <p:cNvPr id="27" name="Image 26">
            <a:extLst>
              <a:ext uri="{FF2B5EF4-FFF2-40B4-BE49-F238E27FC236}">
                <a16:creationId xmlns:a16="http://schemas.microsoft.com/office/drawing/2014/main" id="{360539D1-F694-42A3-AF51-76A054C9C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82" y="953782"/>
            <a:ext cx="977196" cy="1105900"/>
          </a:xfrm>
          <a:prstGeom prst="rect">
            <a:avLst/>
          </a:prstGeom>
        </p:spPr>
      </p:pic>
      <p:sp>
        <p:nvSpPr>
          <p:cNvPr id="28" name="AutoShape 13">
            <a:extLst>
              <a:ext uri="{FF2B5EF4-FFF2-40B4-BE49-F238E27FC236}">
                <a16:creationId xmlns:a16="http://schemas.microsoft.com/office/drawing/2014/main" id="{E111F352-368C-4E8F-AC37-DBBA411BD32E}"/>
              </a:ext>
            </a:extLst>
          </p:cNvPr>
          <p:cNvSpPr/>
          <p:nvPr/>
        </p:nvSpPr>
        <p:spPr>
          <a:xfrm>
            <a:off x="-2426" y="10333340"/>
            <a:ext cx="7564853" cy="378753"/>
          </a:xfrm>
          <a:prstGeom prst="rect">
            <a:avLst/>
          </a:prstGeom>
          <a:solidFill>
            <a:srgbClr val="1D3A8F"/>
          </a:solidFill>
        </p:spPr>
      </p:sp>
      <p:sp>
        <p:nvSpPr>
          <p:cNvPr id="29" name="ZoneTexte 28">
            <a:extLst>
              <a:ext uri="{FF2B5EF4-FFF2-40B4-BE49-F238E27FC236}">
                <a16:creationId xmlns:a16="http://schemas.microsoft.com/office/drawing/2014/main" id="{F572C7B6-5F30-4778-B496-7EACA82EA75C}"/>
              </a:ext>
            </a:extLst>
          </p:cNvPr>
          <p:cNvSpPr txBox="1"/>
          <p:nvPr/>
        </p:nvSpPr>
        <p:spPr>
          <a:xfrm>
            <a:off x="15789" y="10377600"/>
            <a:ext cx="2438400" cy="276999"/>
          </a:xfrm>
          <a:prstGeom prst="rect">
            <a:avLst/>
          </a:prstGeom>
          <a:noFill/>
        </p:spPr>
        <p:txBody>
          <a:bodyPr wrap="square" rtlCol="0">
            <a:spAutoFit/>
          </a:bodyPr>
          <a:lstStyle/>
          <a:p>
            <a:r>
              <a:rPr lang="fr-FR" sz="1200" dirty="0">
                <a:solidFill>
                  <a:schemeClr val="bg1"/>
                </a:solidFill>
                <a:latin typeface="League Spartan" pitchFamily="50" charset="0"/>
              </a:rPr>
              <a:t>Juillet 2022</a:t>
            </a:r>
          </a:p>
        </p:txBody>
      </p:sp>
      <p:grpSp>
        <p:nvGrpSpPr>
          <p:cNvPr id="7" name="Groupe 6">
            <a:extLst>
              <a:ext uri="{FF2B5EF4-FFF2-40B4-BE49-F238E27FC236}">
                <a16:creationId xmlns:a16="http://schemas.microsoft.com/office/drawing/2014/main" id="{3FCF4C74-3E84-DD44-348E-A813883488F6}"/>
              </a:ext>
            </a:extLst>
          </p:cNvPr>
          <p:cNvGrpSpPr/>
          <p:nvPr/>
        </p:nvGrpSpPr>
        <p:grpSpPr>
          <a:xfrm>
            <a:off x="-988301" y="2249967"/>
            <a:ext cx="3184835" cy="462901"/>
            <a:chOff x="2036445" y="4781619"/>
            <a:chExt cx="3184835" cy="462901"/>
          </a:xfrm>
        </p:grpSpPr>
        <p:sp>
          <p:nvSpPr>
            <p:cNvPr id="19" name="Rectangle : avec coins arrondis en haut 18">
              <a:extLst>
                <a:ext uri="{FF2B5EF4-FFF2-40B4-BE49-F238E27FC236}">
                  <a16:creationId xmlns:a16="http://schemas.microsoft.com/office/drawing/2014/main" id="{559991AB-1FDA-6258-B3FB-33E452344189}"/>
                </a:ext>
              </a:extLst>
            </p:cNvPr>
            <p:cNvSpPr/>
            <p:nvPr/>
          </p:nvSpPr>
          <p:spPr>
            <a:xfrm rot="10800000">
              <a:off x="2036445" y="4781619"/>
              <a:ext cx="2200076" cy="462901"/>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ZoneTexte 19">
              <a:extLst>
                <a:ext uri="{FF2B5EF4-FFF2-40B4-BE49-F238E27FC236}">
                  <a16:creationId xmlns:a16="http://schemas.microsoft.com/office/drawing/2014/main" id="{DE511B42-4654-366B-69B4-1EC22D2B7A67}"/>
                </a:ext>
              </a:extLst>
            </p:cNvPr>
            <p:cNvSpPr txBox="1"/>
            <p:nvPr/>
          </p:nvSpPr>
          <p:spPr>
            <a:xfrm>
              <a:off x="3087680" y="4797506"/>
              <a:ext cx="2133600" cy="369332"/>
            </a:xfrm>
            <a:prstGeom prst="rect">
              <a:avLst/>
            </a:prstGeom>
            <a:noFill/>
          </p:spPr>
          <p:txBody>
            <a:bodyPr wrap="square" rtlCol="0">
              <a:spAutoFit/>
            </a:bodyPr>
            <a:lstStyle/>
            <a:p>
              <a:r>
                <a:rPr lang="fr-FR" b="1" dirty="0">
                  <a:solidFill>
                    <a:schemeClr val="bg1"/>
                  </a:solidFill>
                </a:rPr>
                <a:t>Maths</a:t>
              </a:r>
            </a:p>
          </p:txBody>
        </p:sp>
      </p:grpSp>
      <p:sp>
        <p:nvSpPr>
          <p:cNvPr id="8" name="Rectangle : coins arrondis 7">
            <a:extLst>
              <a:ext uri="{FF2B5EF4-FFF2-40B4-BE49-F238E27FC236}">
                <a16:creationId xmlns:a16="http://schemas.microsoft.com/office/drawing/2014/main" id="{67B6A3DD-C1ED-41C0-F6DE-D76A9297CA18}"/>
              </a:ext>
            </a:extLst>
          </p:cNvPr>
          <p:cNvSpPr/>
          <p:nvPr/>
        </p:nvSpPr>
        <p:spPr>
          <a:xfrm>
            <a:off x="730250" y="2757128"/>
            <a:ext cx="6066215" cy="2123388"/>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72304FDD-10C1-8A84-AE42-F3E1C01BD03B}"/>
              </a:ext>
            </a:extLst>
          </p:cNvPr>
          <p:cNvSpPr txBox="1"/>
          <p:nvPr/>
        </p:nvSpPr>
        <p:spPr>
          <a:xfrm>
            <a:off x="2299738" y="2541270"/>
            <a:ext cx="3610061" cy="338554"/>
          </a:xfrm>
          <a:prstGeom prst="rect">
            <a:avLst/>
          </a:prstGeom>
          <a:solidFill>
            <a:srgbClr val="009DE1"/>
          </a:solidFill>
        </p:spPr>
        <p:txBody>
          <a:bodyPr wrap="square" rtlCol="0">
            <a:spAutoFit/>
          </a:bodyPr>
          <a:lstStyle/>
          <a:p>
            <a:pPr algn="ctr"/>
            <a:r>
              <a:rPr lang="fr-FR" sz="1600" b="1" dirty="0">
                <a:solidFill>
                  <a:schemeClr val="bg1"/>
                </a:solidFill>
              </a:rPr>
              <a:t>POUR QUEL SYNDICAT VOTER ?</a:t>
            </a:r>
          </a:p>
        </p:txBody>
      </p:sp>
      <p:pic>
        <p:nvPicPr>
          <p:cNvPr id="2052" name="Picture 4" descr="calculatrice sur fond blanc 2740397 - Telecharger Vectoriel Gratuit,  Clipart Graphique, Vecteur Dessins et Pictogramme Gratuit">
            <a:extLst>
              <a:ext uri="{FF2B5EF4-FFF2-40B4-BE49-F238E27FC236}">
                <a16:creationId xmlns:a16="http://schemas.microsoft.com/office/drawing/2014/main" id="{C5F2A4AF-D5FF-5604-75DD-880961AF70F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9354131">
            <a:off x="-382345" y="2904431"/>
            <a:ext cx="2000250" cy="228600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e 30">
            <a:extLst>
              <a:ext uri="{FF2B5EF4-FFF2-40B4-BE49-F238E27FC236}">
                <a16:creationId xmlns:a16="http://schemas.microsoft.com/office/drawing/2014/main" id="{B251CFEA-9C5B-440C-4A6C-71ADB0C3F973}"/>
              </a:ext>
            </a:extLst>
          </p:cNvPr>
          <p:cNvGrpSpPr/>
          <p:nvPr/>
        </p:nvGrpSpPr>
        <p:grpSpPr>
          <a:xfrm>
            <a:off x="-943742" y="5376620"/>
            <a:ext cx="3184835" cy="462901"/>
            <a:chOff x="2036445" y="4781619"/>
            <a:chExt cx="3184835" cy="462901"/>
          </a:xfrm>
        </p:grpSpPr>
        <p:sp>
          <p:nvSpPr>
            <p:cNvPr id="32" name="Rectangle : avec coins arrondis en haut 31">
              <a:extLst>
                <a:ext uri="{FF2B5EF4-FFF2-40B4-BE49-F238E27FC236}">
                  <a16:creationId xmlns:a16="http://schemas.microsoft.com/office/drawing/2014/main" id="{ABEDB756-FDA0-2744-4DAE-3114903C17DA}"/>
                </a:ext>
              </a:extLst>
            </p:cNvPr>
            <p:cNvSpPr/>
            <p:nvPr/>
          </p:nvSpPr>
          <p:spPr>
            <a:xfrm rot="10800000">
              <a:off x="2036445" y="4781619"/>
              <a:ext cx="2200076" cy="462901"/>
            </a:xfrm>
            <a:prstGeom prst="round2Same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ZoneTexte 32">
              <a:extLst>
                <a:ext uri="{FF2B5EF4-FFF2-40B4-BE49-F238E27FC236}">
                  <a16:creationId xmlns:a16="http://schemas.microsoft.com/office/drawing/2014/main" id="{1CE77EDE-3EE7-3EAA-3EBC-59A90E05929F}"/>
                </a:ext>
              </a:extLst>
            </p:cNvPr>
            <p:cNvSpPr txBox="1"/>
            <p:nvPr/>
          </p:nvSpPr>
          <p:spPr>
            <a:xfrm>
              <a:off x="3087680" y="4797506"/>
              <a:ext cx="2133600" cy="369332"/>
            </a:xfrm>
            <a:prstGeom prst="rect">
              <a:avLst/>
            </a:prstGeom>
            <a:noFill/>
          </p:spPr>
          <p:txBody>
            <a:bodyPr wrap="square" rtlCol="0">
              <a:spAutoFit/>
            </a:bodyPr>
            <a:lstStyle/>
            <a:p>
              <a:r>
                <a:rPr lang="fr-FR" b="1" dirty="0">
                  <a:solidFill>
                    <a:schemeClr val="bg1"/>
                  </a:solidFill>
                </a:rPr>
                <a:t>Français</a:t>
              </a:r>
            </a:p>
          </p:txBody>
        </p:sp>
      </p:grpSp>
      <p:sp>
        <p:nvSpPr>
          <p:cNvPr id="21" name="Rectangle : coins arrondis 20">
            <a:extLst>
              <a:ext uri="{FF2B5EF4-FFF2-40B4-BE49-F238E27FC236}">
                <a16:creationId xmlns:a16="http://schemas.microsoft.com/office/drawing/2014/main" id="{A76A6D89-FA90-46E1-3494-F54F37C9AC9E}"/>
              </a:ext>
            </a:extLst>
          </p:cNvPr>
          <p:cNvSpPr/>
          <p:nvPr/>
        </p:nvSpPr>
        <p:spPr>
          <a:xfrm>
            <a:off x="897650" y="2926563"/>
            <a:ext cx="6147069" cy="2213469"/>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a:p>
            <a:r>
              <a:rPr lang="fr-FR" dirty="0">
                <a:solidFill>
                  <a:schemeClr val="tx1"/>
                </a:solidFill>
              </a:rPr>
              <a:t>1) Choisissez votre chiffre favori entre 1 et 9</a:t>
            </a:r>
          </a:p>
          <a:p>
            <a:r>
              <a:rPr lang="fr-FR" dirty="0">
                <a:solidFill>
                  <a:schemeClr val="tx1"/>
                </a:solidFill>
              </a:rPr>
              <a:t>2) Multipliez-le par 3</a:t>
            </a:r>
          </a:p>
          <a:p>
            <a:r>
              <a:rPr lang="fr-FR" dirty="0">
                <a:solidFill>
                  <a:schemeClr val="tx1"/>
                </a:solidFill>
              </a:rPr>
              <a:t>3) Additionnez 3 au résultat et multipliez encore par 3</a:t>
            </a:r>
          </a:p>
          <a:p>
            <a:r>
              <a:rPr lang="fr-FR" dirty="0">
                <a:solidFill>
                  <a:schemeClr val="tx1"/>
                </a:solidFill>
              </a:rPr>
              <a:t>4) Additionnez ensemble les chiffres du nombre obtenu</a:t>
            </a:r>
          </a:p>
          <a:p>
            <a:r>
              <a:rPr lang="fr-FR" dirty="0">
                <a:solidFill>
                  <a:schemeClr val="tx1"/>
                </a:solidFill>
              </a:rPr>
              <a:t>5) Ajoutez 3 et additionnez à nouveau les chiffres ensemble</a:t>
            </a:r>
          </a:p>
          <a:p>
            <a:pPr algn="ctr"/>
            <a:endParaRPr lang="fr-FR" sz="1100" dirty="0">
              <a:solidFill>
                <a:schemeClr val="tx1"/>
              </a:solidFill>
            </a:endParaRPr>
          </a:p>
        </p:txBody>
      </p:sp>
      <p:sp>
        <p:nvSpPr>
          <p:cNvPr id="11" name="ZoneTexte 10">
            <a:extLst>
              <a:ext uri="{FF2B5EF4-FFF2-40B4-BE49-F238E27FC236}">
                <a16:creationId xmlns:a16="http://schemas.microsoft.com/office/drawing/2014/main" id="{182C691B-41AE-A273-77C5-857101DC3120}"/>
              </a:ext>
            </a:extLst>
          </p:cNvPr>
          <p:cNvSpPr txBox="1"/>
          <p:nvPr/>
        </p:nvSpPr>
        <p:spPr>
          <a:xfrm rot="10800000">
            <a:off x="1469430" y="4912728"/>
            <a:ext cx="4800600" cy="246221"/>
          </a:xfrm>
          <a:prstGeom prst="rect">
            <a:avLst/>
          </a:prstGeom>
          <a:noFill/>
        </p:spPr>
        <p:txBody>
          <a:bodyPr wrap="square" rtlCol="0">
            <a:spAutoFit/>
          </a:bodyPr>
          <a:lstStyle/>
          <a:p>
            <a:pPr algn="ctr"/>
            <a:r>
              <a:rPr lang="fr-FR" sz="1000" dirty="0">
                <a:solidFill>
                  <a:schemeClr val="tx1"/>
                </a:solidFill>
              </a:rPr>
              <a:t>1. UNSA 2. CGT </a:t>
            </a:r>
            <a:r>
              <a:rPr lang="fr-FR" sz="1000" b="1" dirty="0">
                <a:solidFill>
                  <a:schemeClr val="tx1"/>
                </a:solidFill>
              </a:rPr>
              <a:t>3. CFE-CGC</a:t>
            </a:r>
            <a:r>
              <a:rPr lang="fr-FR" sz="1000" dirty="0">
                <a:solidFill>
                  <a:schemeClr val="tx1"/>
                </a:solidFill>
              </a:rPr>
              <a:t> 4. CFDT 5. SNUP 6. FO 7. CFTC 8. Vote blanc 9. Aucun</a:t>
            </a:r>
          </a:p>
        </p:txBody>
      </p:sp>
      <p:sp>
        <p:nvSpPr>
          <p:cNvPr id="34" name="ZoneTexte 33">
            <a:extLst>
              <a:ext uri="{FF2B5EF4-FFF2-40B4-BE49-F238E27FC236}">
                <a16:creationId xmlns:a16="http://schemas.microsoft.com/office/drawing/2014/main" id="{0A66A672-F4AD-5B1A-83B0-CD83247578D7}"/>
              </a:ext>
            </a:extLst>
          </p:cNvPr>
          <p:cNvSpPr txBox="1"/>
          <p:nvPr/>
        </p:nvSpPr>
        <p:spPr>
          <a:xfrm>
            <a:off x="5385274" y="10375457"/>
            <a:ext cx="2438400" cy="276999"/>
          </a:xfrm>
          <a:prstGeom prst="rect">
            <a:avLst/>
          </a:prstGeom>
          <a:noFill/>
        </p:spPr>
        <p:txBody>
          <a:bodyPr wrap="square" rtlCol="0">
            <a:spAutoFit/>
          </a:bodyPr>
          <a:lstStyle/>
          <a:p>
            <a:r>
              <a:rPr lang="fr-FR" sz="1200" dirty="0">
                <a:solidFill>
                  <a:schemeClr val="bg1"/>
                </a:solidFill>
                <a:latin typeface="League Spartan" pitchFamily="50" charset="0"/>
              </a:rPr>
              <a:t>Papier recyclé – Imprimerie CDC</a:t>
            </a:r>
          </a:p>
        </p:txBody>
      </p:sp>
      <p:pic>
        <p:nvPicPr>
          <p:cNvPr id="2056" name="Picture 8" descr="Carte postale « Recyclage Recycler Logo », par the-elements | Redbubble">
            <a:extLst>
              <a:ext uri="{FF2B5EF4-FFF2-40B4-BE49-F238E27FC236}">
                <a16:creationId xmlns:a16="http://schemas.microsoft.com/office/drawing/2014/main" id="{D23119A0-AD66-FF38-E37E-E764E3D993C6}"/>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4900" b="70700" l="0" r="97467">
                        <a14:foregroundMark x1="20400" y1="38900" x2="20400" y2="38900"/>
                        <a14:foregroundMark x1="29600" y1="57100" x2="29600" y2="57100"/>
                        <a14:foregroundMark x1="71067" y1="56400" x2="71067" y2="56400"/>
                        <a14:foregroundMark x1="83733" y1="40200" x2="83733" y2="40200"/>
                        <a14:foregroundMark x1="66000" y1="16800" x2="66000" y2="16800"/>
                      </a14:backgroundRemoval>
                    </a14:imgEffect>
                  </a14:imgLayer>
                </a14:imgProps>
              </a:ext>
              <a:ext uri="{28A0092B-C50C-407E-A947-70E740481C1C}">
                <a14:useLocalDpi xmlns:a14="http://schemas.microsoft.com/office/drawing/2010/main" val="0"/>
              </a:ext>
            </a:extLst>
          </a:blip>
          <a:srcRect l="4948" t="5561" r="5686" b="30440"/>
          <a:stretch/>
        </p:blipFill>
        <p:spPr bwMode="auto">
          <a:xfrm>
            <a:off x="5072362" y="10352257"/>
            <a:ext cx="367305" cy="350727"/>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 coins arrondis 46">
            <a:extLst>
              <a:ext uri="{FF2B5EF4-FFF2-40B4-BE49-F238E27FC236}">
                <a16:creationId xmlns:a16="http://schemas.microsoft.com/office/drawing/2014/main" id="{9125CE14-BF40-E11F-E60D-078A2E0C15A4}"/>
              </a:ext>
            </a:extLst>
          </p:cNvPr>
          <p:cNvSpPr/>
          <p:nvPr/>
        </p:nvSpPr>
        <p:spPr>
          <a:xfrm>
            <a:off x="129182" y="6028505"/>
            <a:ext cx="3953868" cy="3813995"/>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a:extLst>
              <a:ext uri="{FF2B5EF4-FFF2-40B4-BE49-F238E27FC236}">
                <a16:creationId xmlns:a16="http://schemas.microsoft.com/office/drawing/2014/main" id="{2E9F7862-0401-694D-DC97-BA599F7575E5}"/>
              </a:ext>
            </a:extLst>
          </p:cNvPr>
          <p:cNvSpPr txBox="1"/>
          <p:nvPr/>
        </p:nvSpPr>
        <p:spPr>
          <a:xfrm>
            <a:off x="1693430" y="5797928"/>
            <a:ext cx="1676400" cy="338554"/>
          </a:xfrm>
          <a:prstGeom prst="rect">
            <a:avLst/>
          </a:prstGeom>
          <a:solidFill>
            <a:srgbClr val="009DE1"/>
          </a:solidFill>
        </p:spPr>
        <p:txBody>
          <a:bodyPr wrap="square" rtlCol="0">
            <a:spAutoFit/>
          </a:bodyPr>
          <a:lstStyle/>
          <a:p>
            <a:pPr algn="ctr"/>
            <a:r>
              <a:rPr lang="fr-FR" sz="1600" b="1" dirty="0">
                <a:solidFill>
                  <a:schemeClr val="bg1"/>
                </a:solidFill>
              </a:rPr>
              <a:t>MOTS MÉLÉS </a:t>
            </a:r>
          </a:p>
        </p:txBody>
      </p:sp>
      <p:sp>
        <p:nvSpPr>
          <p:cNvPr id="49" name="Rectangle : coins arrondis 48">
            <a:extLst>
              <a:ext uri="{FF2B5EF4-FFF2-40B4-BE49-F238E27FC236}">
                <a16:creationId xmlns:a16="http://schemas.microsoft.com/office/drawing/2014/main" id="{7B779012-E771-F1D4-F558-A0FDA3E63053}"/>
              </a:ext>
            </a:extLst>
          </p:cNvPr>
          <p:cNvSpPr/>
          <p:nvPr/>
        </p:nvSpPr>
        <p:spPr>
          <a:xfrm>
            <a:off x="320590" y="6189867"/>
            <a:ext cx="4156340" cy="396301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grpSp>
        <p:nvGrpSpPr>
          <p:cNvPr id="51" name="Groupe 50">
            <a:extLst>
              <a:ext uri="{FF2B5EF4-FFF2-40B4-BE49-F238E27FC236}">
                <a16:creationId xmlns:a16="http://schemas.microsoft.com/office/drawing/2014/main" id="{D18337EF-7200-32E6-2C4C-3AEE95202AA3}"/>
              </a:ext>
            </a:extLst>
          </p:cNvPr>
          <p:cNvGrpSpPr/>
          <p:nvPr/>
        </p:nvGrpSpPr>
        <p:grpSpPr>
          <a:xfrm>
            <a:off x="5477839" y="5392060"/>
            <a:ext cx="2344793" cy="462901"/>
            <a:chOff x="2036445" y="4781619"/>
            <a:chExt cx="2344793" cy="462901"/>
          </a:xfrm>
        </p:grpSpPr>
        <p:sp>
          <p:nvSpPr>
            <p:cNvPr id="52" name="Rectangle : avec coins arrondis en haut 51">
              <a:extLst>
                <a:ext uri="{FF2B5EF4-FFF2-40B4-BE49-F238E27FC236}">
                  <a16:creationId xmlns:a16="http://schemas.microsoft.com/office/drawing/2014/main" id="{E6C8DD6D-7D4B-99AE-52F0-769E66EE86A9}"/>
                </a:ext>
              </a:extLst>
            </p:cNvPr>
            <p:cNvSpPr/>
            <p:nvPr/>
          </p:nvSpPr>
          <p:spPr>
            <a:xfrm rot="10800000">
              <a:off x="2036445" y="4781619"/>
              <a:ext cx="2200076" cy="462901"/>
            </a:xfrm>
            <a:prstGeom prst="round2Same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ZoneTexte 52">
              <a:extLst>
                <a:ext uri="{FF2B5EF4-FFF2-40B4-BE49-F238E27FC236}">
                  <a16:creationId xmlns:a16="http://schemas.microsoft.com/office/drawing/2014/main" id="{9040BE12-5FE3-63C3-4B69-35D7A76F7DFD}"/>
                </a:ext>
              </a:extLst>
            </p:cNvPr>
            <p:cNvSpPr txBox="1"/>
            <p:nvPr/>
          </p:nvSpPr>
          <p:spPr>
            <a:xfrm>
              <a:off x="2247638" y="4811600"/>
              <a:ext cx="2133600" cy="369332"/>
            </a:xfrm>
            <a:prstGeom prst="rect">
              <a:avLst/>
            </a:prstGeom>
            <a:noFill/>
          </p:spPr>
          <p:txBody>
            <a:bodyPr wrap="square" rtlCol="0">
              <a:spAutoFit/>
            </a:bodyPr>
            <a:lstStyle/>
            <a:p>
              <a:r>
                <a:rPr lang="fr-FR" b="1" dirty="0">
                  <a:solidFill>
                    <a:schemeClr val="bg1"/>
                  </a:solidFill>
                </a:rPr>
                <a:t>Lecture de l’été</a:t>
              </a:r>
            </a:p>
          </p:txBody>
        </p:sp>
      </p:grpSp>
      <p:graphicFrame>
        <p:nvGraphicFramePr>
          <p:cNvPr id="13" name="Tableau 12">
            <a:extLst>
              <a:ext uri="{FF2B5EF4-FFF2-40B4-BE49-F238E27FC236}">
                <a16:creationId xmlns:a16="http://schemas.microsoft.com/office/drawing/2014/main" id="{10410A55-5BF0-2B02-48C7-5A3DE1CBE3CD}"/>
              </a:ext>
            </a:extLst>
          </p:cNvPr>
          <p:cNvGraphicFramePr>
            <a:graphicFrameLocks noGrp="1"/>
          </p:cNvGraphicFramePr>
          <p:nvPr>
            <p:extLst>
              <p:ext uri="{D42A27DB-BD31-4B8C-83A1-F6EECF244321}">
                <p14:modId xmlns:p14="http://schemas.microsoft.com/office/powerpoint/2010/main" val="1986728760"/>
              </p:ext>
            </p:extLst>
          </p:nvPr>
        </p:nvGraphicFramePr>
        <p:xfrm>
          <a:off x="475768" y="6469565"/>
          <a:ext cx="3810000" cy="1524000"/>
        </p:xfrm>
        <a:graphic>
          <a:graphicData uri="http://schemas.openxmlformats.org/drawingml/2006/table">
            <a:tbl>
              <a:tblPr>
                <a:tableStyleId>{5C22544A-7EE6-4342-B048-85BDC9FD1C3A}</a:tableStyleId>
              </a:tblPr>
              <a:tblGrid>
                <a:gridCol w="254000">
                  <a:extLst>
                    <a:ext uri="{9D8B030D-6E8A-4147-A177-3AD203B41FA5}">
                      <a16:colId xmlns:a16="http://schemas.microsoft.com/office/drawing/2014/main" val="3071915231"/>
                    </a:ext>
                  </a:extLst>
                </a:gridCol>
                <a:gridCol w="254000">
                  <a:extLst>
                    <a:ext uri="{9D8B030D-6E8A-4147-A177-3AD203B41FA5}">
                      <a16:colId xmlns:a16="http://schemas.microsoft.com/office/drawing/2014/main" val="2318064800"/>
                    </a:ext>
                  </a:extLst>
                </a:gridCol>
                <a:gridCol w="254000">
                  <a:extLst>
                    <a:ext uri="{9D8B030D-6E8A-4147-A177-3AD203B41FA5}">
                      <a16:colId xmlns:a16="http://schemas.microsoft.com/office/drawing/2014/main" val="3967793817"/>
                    </a:ext>
                  </a:extLst>
                </a:gridCol>
                <a:gridCol w="254000">
                  <a:extLst>
                    <a:ext uri="{9D8B030D-6E8A-4147-A177-3AD203B41FA5}">
                      <a16:colId xmlns:a16="http://schemas.microsoft.com/office/drawing/2014/main" val="983028762"/>
                    </a:ext>
                  </a:extLst>
                </a:gridCol>
                <a:gridCol w="254000">
                  <a:extLst>
                    <a:ext uri="{9D8B030D-6E8A-4147-A177-3AD203B41FA5}">
                      <a16:colId xmlns:a16="http://schemas.microsoft.com/office/drawing/2014/main" val="2690170602"/>
                    </a:ext>
                  </a:extLst>
                </a:gridCol>
                <a:gridCol w="254000">
                  <a:extLst>
                    <a:ext uri="{9D8B030D-6E8A-4147-A177-3AD203B41FA5}">
                      <a16:colId xmlns:a16="http://schemas.microsoft.com/office/drawing/2014/main" val="99232132"/>
                    </a:ext>
                  </a:extLst>
                </a:gridCol>
                <a:gridCol w="254000">
                  <a:extLst>
                    <a:ext uri="{9D8B030D-6E8A-4147-A177-3AD203B41FA5}">
                      <a16:colId xmlns:a16="http://schemas.microsoft.com/office/drawing/2014/main" val="4274129610"/>
                    </a:ext>
                  </a:extLst>
                </a:gridCol>
                <a:gridCol w="254000">
                  <a:extLst>
                    <a:ext uri="{9D8B030D-6E8A-4147-A177-3AD203B41FA5}">
                      <a16:colId xmlns:a16="http://schemas.microsoft.com/office/drawing/2014/main" val="1165602449"/>
                    </a:ext>
                  </a:extLst>
                </a:gridCol>
                <a:gridCol w="254000">
                  <a:extLst>
                    <a:ext uri="{9D8B030D-6E8A-4147-A177-3AD203B41FA5}">
                      <a16:colId xmlns:a16="http://schemas.microsoft.com/office/drawing/2014/main" val="2588787064"/>
                    </a:ext>
                  </a:extLst>
                </a:gridCol>
                <a:gridCol w="254000">
                  <a:extLst>
                    <a:ext uri="{9D8B030D-6E8A-4147-A177-3AD203B41FA5}">
                      <a16:colId xmlns:a16="http://schemas.microsoft.com/office/drawing/2014/main" val="4122271615"/>
                    </a:ext>
                  </a:extLst>
                </a:gridCol>
                <a:gridCol w="254000">
                  <a:extLst>
                    <a:ext uri="{9D8B030D-6E8A-4147-A177-3AD203B41FA5}">
                      <a16:colId xmlns:a16="http://schemas.microsoft.com/office/drawing/2014/main" val="2816968558"/>
                    </a:ext>
                  </a:extLst>
                </a:gridCol>
                <a:gridCol w="254000">
                  <a:extLst>
                    <a:ext uri="{9D8B030D-6E8A-4147-A177-3AD203B41FA5}">
                      <a16:colId xmlns:a16="http://schemas.microsoft.com/office/drawing/2014/main" val="1368773550"/>
                    </a:ext>
                  </a:extLst>
                </a:gridCol>
                <a:gridCol w="254000">
                  <a:extLst>
                    <a:ext uri="{9D8B030D-6E8A-4147-A177-3AD203B41FA5}">
                      <a16:colId xmlns:a16="http://schemas.microsoft.com/office/drawing/2014/main" val="3012376902"/>
                    </a:ext>
                  </a:extLst>
                </a:gridCol>
                <a:gridCol w="254000">
                  <a:extLst>
                    <a:ext uri="{9D8B030D-6E8A-4147-A177-3AD203B41FA5}">
                      <a16:colId xmlns:a16="http://schemas.microsoft.com/office/drawing/2014/main" val="2599466634"/>
                    </a:ext>
                  </a:extLst>
                </a:gridCol>
                <a:gridCol w="254000">
                  <a:extLst>
                    <a:ext uri="{9D8B030D-6E8A-4147-A177-3AD203B41FA5}">
                      <a16:colId xmlns:a16="http://schemas.microsoft.com/office/drawing/2014/main" val="3156283795"/>
                    </a:ext>
                  </a:extLst>
                </a:gridCol>
              </a:tblGrid>
              <a:tr h="190500">
                <a:tc>
                  <a:txBody>
                    <a:bodyPr/>
                    <a:lstStyle/>
                    <a:p>
                      <a:pPr algn="ctr" fontAlgn="b"/>
                      <a:r>
                        <a:rPr lang="fr-FR" sz="1100" u="none" strike="noStrike">
                          <a:effectLst/>
                        </a:rPr>
                        <a:t>T</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V</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I</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N</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U</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H</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T</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A</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L</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C</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4706403"/>
                  </a:ext>
                </a:extLst>
              </a:tr>
              <a:tr h="190500">
                <a:tc>
                  <a:txBody>
                    <a:bodyPr/>
                    <a:lstStyle/>
                    <a:p>
                      <a:pPr algn="ctr" fontAlgn="b"/>
                      <a:r>
                        <a:rPr lang="fr-FR" sz="1100" u="none" strike="noStrike">
                          <a:effectLst/>
                        </a:rPr>
                        <a:t>A</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I</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A</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R</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T</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C</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I</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F</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A</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L</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A</a:t>
                      </a:r>
                      <a:endParaRPr lang="fr-F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966536"/>
                  </a:ext>
                </a:extLst>
              </a:tr>
              <a:tr h="190500">
                <a:tc>
                  <a:txBody>
                    <a:bodyPr/>
                    <a:lstStyle/>
                    <a:p>
                      <a:pPr algn="ctr" fontAlgn="b"/>
                      <a:r>
                        <a:rPr lang="fr-FR" sz="1100" u="none" strike="noStrike">
                          <a:effectLst/>
                        </a:rPr>
                        <a:t>P</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R</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C</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C</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R</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O</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I</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T</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T</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O</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C</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0277092"/>
                  </a:ext>
                </a:extLst>
              </a:tr>
              <a:tr h="190500">
                <a:tc>
                  <a:txBody>
                    <a:bodyPr/>
                    <a:lstStyle/>
                    <a:p>
                      <a:pPr algn="ctr" fontAlgn="b"/>
                      <a:r>
                        <a:rPr lang="fr-FR" sz="1100" u="none" strike="noStrike">
                          <a:effectLst/>
                        </a:rPr>
                        <a:t>A</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A</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C</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A</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A</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A</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C</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N</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O</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G</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C</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T</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R</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5372057"/>
                  </a:ext>
                </a:extLst>
              </a:tr>
              <a:tr h="190500">
                <a:tc>
                  <a:txBody>
                    <a:bodyPr/>
                    <a:lstStyle/>
                    <a:p>
                      <a:pPr algn="ctr" fontAlgn="b"/>
                      <a:r>
                        <a:rPr lang="fr-FR" sz="1100" u="none" strike="noStrike">
                          <a:effectLst/>
                        </a:rPr>
                        <a:t>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M</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O</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D</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N</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A</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V</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I</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G</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A</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T</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I</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O</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N</a:t>
                      </a:r>
                      <a:endParaRPr lang="fr-F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3224767"/>
                  </a:ext>
                </a:extLst>
              </a:tr>
              <a:tr h="190500">
                <a:tc>
                  <a:txBody>
                    <a:bodyPr/>
                    <a:lstStyle/>
                    <a:p>
                      <a:pPr algn="ctr" fontAlgn="b"/>
                      <a:r>
                        <a:rPr lang="fr-FR" sz="1100" u="none" strike="noStrike">
                          <a:effectLst/>
                        </a:rPr>
                        <a:t>T</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R</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R</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C</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U</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M</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T</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U</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T</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U</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F</a:t>
                      </a:r>
                      <a:endParaRPr lang="fr-F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866130"/>
                  </a:ext>
                </a:extLst>
              </a:tr>
              <a:tr h="190500">
                <a:tc>
                  <a:txBody>
                    <a:bodyPr/>
                    <a:lstStyle/>
                    <a:p>
                      <a:pPr algn="ctr" fontAlgn="b"/>
                      <a:r>
                        <a:rPr lang="fr-FR" sz="1100" u="none" strike="noStrike">
                          <a:effectLst/>
                        </a:rPr>
                        <a:t>R</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R</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D</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I</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R</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M</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B</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R</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U</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N</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I</a:t>
                      </a:r>
                      <a:endParaRPr lang="fr-F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7300079"/>
                  </a:ext>
                </a:extLst>
              </a:tr>
              <a:tr h="190500">
                <a:tc>
                  <a:txBody>
                    <a:bodyPr/>
                    <a:lstStyle/>
                    <a:p>
                      <a:pPr algn="ctr" fontAlgn="b"/>
                      <a:r>
                        <a:rPr lang="fr-FR" sz="1100" u="none" strike="noStrike">
                          <a:effectLst/>
                        </a:rPr>
                        <a:t>I</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V</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R</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L</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L</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A</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O</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R</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T</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I</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dirty="0">
                          <a:effectLst/>
                        </a:rPr>
                        <a:t>N</a:t>
                      </a:r>
                      <a:endParaRPr lang="fr-F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5006142"/>
                  </a:ext>
                </a:extLst>
              </a:tr>
            </a:tbl>
          </a:graphicData>
        </a:graphic>
      </p:graphicFrame>
      <p:pic>
        <p:nvPicPr>
          <p:cNvPr id="15" name="Image 14">
            <a:extLst>
              <a:ext uri="{FF2B5EF4-FFF2-40B4-BE49-F238E27FC236}">
                <a16:creationId xmlns:a16="http://schemas.microsoft.com/office/drawing/2014/main" id="{80490BAC-E898-B31D-E81A-06B1A114EA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6378" y="8064026"/>
            <a:ext cx="2471078" cy="2057701"/>
          </a:xfrm>
          <a:prstGeom prst="rect">
            <a:avLst/>
          </a:prstGeom>
        </p:spPr>
      </p:pic>
      <p:pic>
        <p:nvPicPr>
          <p:cNvPr id="14" name="Image 13">
            <a:extLst>
              <a:ext uri="{FF2B5EF4-FFF2-40B4-BE49-F238E27FC236}">
                <a16:creationId xmlns:a16="http://schemas.microsoft.com/office/drawing/2014/main" id="{5C34E610-1673-0DC4-C2A3-548AE040CF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5756" y="6021777"/>
            <a:ext cx="2911240" cy="4122727"/>
          </a:xfrm>
          <a:prstGeom prst="rect">
            <a:avLst/>
          </a:prstGeom>
          <a:ln>
            <a:solidFill>
              <a:schemeClr val="bg1">
                <a:lumMod val="75000"/>
              </a:schemeClr>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70854C9-6B94-B201-3582-13620B497EFD}"/>
              </a:ext>
            </a:extLst>
          </p:cNvPr>
          <p:cNvSpPr/>
          <p:nvPr/>
        </p:nvSpPr>
        <p:spPr>
          <a:xfrm>
            <a:off x="0" y="-1"/>
            <a:ext cx="7563593" cy="10712094"/>
          </a:xfrm>
          <a:prstGeom prst="rect">
            <a:avLst/>
          </a:prstGeom>
          <a:solidFill>
            <a:srgbClr val="009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AutoShape 5"/>
          <p:cNvSpPr/>
          <p:nvPr/>
        </p:nvSpPr>
        <p:spPr>
          <a:xfrm>
            <a:off x="0" y="10328299"/>
            <a:ext cx="7564853" cy="378753"/>
          </a:xfrm>
          <a:prstGeom prst="rect">
            <a:avLst/>
          </a:prstGeom>
          <a:solidFill>
            <a:srgbClr val="1D3A8F"/>
          </a:solidFill>
        </p:spPr>
        <p:txBody>
          <a:bodyPr anchor="ctr"/>
          <a:lstStyle/>
          <a:p>
            <a:pPr algn="ctr">
              <a:lnSpc>
                <a:spcPct val="107000"/>
              </a:lnSpc>
              <a:spcAft>
                <a:spcPts val="800"/>
              </a:spcAft>
            </a:pPr>
            <a:r>
              <a:rPr lang="fr-FR" sz="1400" b="1" dirty="0">
                <a:solidFill>
                  <a:schemeClr val="bg1"/>
                </a:solidFill>
                <a:effectLst/>
                <a:latin typeface="League Spartan ExtraBold" pitchFamily="50" charset="0"/>
                <a:ea typeface="Calibri" panose="020F0502020204030204" pitchFamily="34" charset="0"/>
                <a:cs typeface="Times New Roman" panose="02020603050405020304" pitchFamily="18" charset="0"/>
              </a:rPr>
              <a:t>CFE-CGC, </a:t>
            </a:r>
            <a:r>
              <a:rPr lang="fr-FR" sz="1400" b="1" dirty="0">
                <a:solidFill>
                  <a:schemeClr val="bg1"/>
                </a:solidFill>
                <a:latin typeface="League Spartan ExtraBold" pitchFamily="50" charset="0"/>
                <a:ea typeface="Calibri" panose="020F0502020204030204" pitchFamily="34" charset="0"/>
                <a:cs typeface="Times New Roman" panose="02020603050405020304" pitchFamily="18" charset="0"/>
              </a:rPr>
              <a:t> VOTRE </a:t>
            </a:r>
            <a:r>
              <a:rPr lang="fr-FR" sz="1400" b="1" dirty="0">
                <a:solidFill>
                  <a:schemeClr val="bg1"/>
                </a:solidFill>
                <a:effectLst/>
                <a:latin typeface="League Spartan ExtraBold" pitchFamily="50" charset="0"/>
                <a:ea typeface="Calibri" panose="020F0502020204030204" pitchFamily="34" charset="0"/>
                <a:cs typeface="Times New Roman" panose="02020603050405020304" pitchFamily="18" charset="0"/>
              </a:rPr>
              <a:t>EXPERT EN RÉVISIONS</a:t>
            </a:r>
            <a:endParaRPr lang="fr-FR" sz="1050" dirty="0">
              <a:solidFill>
                <a:schemeClr val="bg1"/>
              </a:solidFill>
              <a:effectLst/>
              <a:latin typeface="League Spartan ExtraBold" pitchFamily="50" charset="0"/>
              <a:ea typeface="Calibri" panose="020F0502020204030204" pitchFamily="34" charset="0"/>
              <a:cs typeface="Times New Roman" panose="02020603050405020304" pitchFamily="18" charset="0"/>
            </a:endParaRPr>
          </a:p>
        </p:txBody>
      </p:sp>
      <p:sp>
        <p:nvSpPr>
          <p:cNvPr id="51" name="AutoShape 5">
            <a:extLst>
              <a:ext uri="{FF2B5EF4-FFF2-40B4-BE49-F238E27FC236}">
                <a16:creationId xmlns:a16="http://schemas.microsoft.com/office/drawing/2014/main" id="{2A0CFBDA-42B5-48F6-8CF5-284EBBE20FB9}"/>
              </a:ext>
            </a:extLst>
          </p:cNvPr>
          <p:cNvSpPr/>
          <p:nvPr/>
        </p:nvSpPr>
        <p:spPr>
          <a:xfrm>
            <a:off x="-4177" y="400"/>
            <a:ext cx="7564853" cy="378753"/>
          </a:xfrm>
          <a:prstGeom prst="rect">
            <a:avLst/>
          </a:prstGeom>
          <a:solidFill>
            <a:srgbClr val="1D3A8F"/>
          </a:solidFill>
        </p:spPr>
        <p:txBody>
          <a:bodyPr anchor="ctr"/>
          <a:lstStyle/>
          <a:p>
            <a:pPr algn="ctr">
              <a:lnSpc>
                <a:spcPct val="107000"/>
              </a:lnSpc>
              <a:spcAft>
                <a:spcPts val="800"/>
              </a:spcAft>
            </a:pPr>
            <a:endParaRPr lang="fr-FR" sz="1050" dirty="0">
              <a:effectLst/>
              <a:latin typeface="League Spartan ExtraBold" pitchFamily="50" charset="0"/>
              <a:ea typeface="Calibri" panose="020F0502020204030204" pitchFamily="34" charset="0"/>
              <a:cs typeface="Times New Roman" panose="02020603050405020304" pitchFamily="18" charset="0"/>
            </a:endParaRPr>
          </a:p>
        </p:txBody>
      </p:sp>
      <p:grpSp>
        <p:nvGrpSpPr>
          <p:cNvPr id="18" name="Groupe 17">
            <a:extLst>
              <a:ext uri="{FF2B5EF4-FFF2-40B4-BE49-F238E27FC236}">
                <a16:creationId xmlns:a16="http://schemas.microsoft.com/office/drawing/2014/main" id="{59798273-27E4-9642-7F2A-34AC58B4C988}"/>
              </a:ext>
            </a:extLst>
          </p:cNvPr>
          <p:cNvGrpSpPr/>
          <p:nvPr/>
        </p:nvGrpSpPr>
        <p:grpSpPr>
          <a:xfrm>
            <a:off x="-793750" y="641636"/>
            <a:ext cx="3184835" cy="462901"/>
            <a:chOff x="2036445" y="4781619"/>
            <a:chExt cx="3184835" cy="462901"/>
          </a:xfrm>
        </p:grpSpPr>
        <p:sp>
          <p:nvSpPr>
            <p:cNvPr id="19" name="Rectangle : avec coins arrondis en haut 18">
              <a:extLst>
                <a:ext uri="{FF2B5EF4-FFF2-40B4-BE49-F238E27FC236}">
                  <a16:creationId xmlns:a16="http://schemas.microsoft.com/office/drawing/2014/main" id="{86CD72D1-FA0F-48FB-7A09-79B7A1132EE0}"/>
                </a:ext>
              </a:extLst>
            </p:cNvPr>
            <p:cNvSpPr/>
            <p:nvPr/>
          </p:nvSpPr>
          <p:spPr>
            <a:xfrm rot="10800000">
              <a:off x="2036445" y="4781619"/>
              <a:ext cx="2200076" cy="462901"/>
            </a:xfrm>
            <a:prstGeom prst="round2SameRect">
              <a:avLst/>
            </a:prstGeom>
            <a:solidFill>
              <a:srgbClr val="1D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ZoneTexte 19">
              <a:extLst>
                <a:ext uri="{FF2B5EF4-FFF2-40B4-BE49-F238E27FC236}">
                  <a16:creationId xmlns:a16="http://schemas.microsoft.com/office/drawing/2014/main" id="{3CE770DD-7E92-2889-B2A4-7B4917E8F8F4}"/>
                </a:ext>
              </a:extLst>
            </p:cNvPr>
            <p:cNvSpPr txBox="1"/>
            <p:nvPr/>
          </p:nvSpPr>
          <p:spPr>
            <a:xfrm>
              <a:off x="3087680" y="4797506"/>
              <a:ext cx="2133600" cy="369332"/>
            </a:xfrm>
            <a:prstGeom prst="rect">
              <a:avLst/>
            </a:prstGeom>
            <a:noFill/>
          </p:spPr>
          <p:txBody>
            <a:bodyPr wrap="square" rtlCol="0">
              <a:spAutoFit/>
            </a:bodyPr>
            <a:lstStyle/>
            <a:p>
              <a:r>
                <a:rPr lang="fr-FR" b="1" dirty="0">
                  <a:solidFill>
                    <a:schemeClr val="bg1"/>
                  </a:solidFill>
                </a:rPr>
                <a:t>Sport</a:t>
              </a:r>
            </a:p>
          </p:txBody>
        </p:sp>
      </p:grpSp>
      <p:grpSp>
        <p:nvGrpSpPr>
          <p:cNvPr id="27" name="Groupe 26">
            <a:extLst>
              <a:ext uri="{FF2B5EF4-FFF2-40B4-BE49-F238E27FC236}">
                <a16:creationId xmlns:a16="http://schemas.microsoft.com/office/drawing/2014/main" id="{1CD77372-D784-8C9B-5E63-86AFD0AF2695}"/>
              </a:ext>
            </a:extLst>
          </p:cNvPr>
          <p:cNvGrpSpPr/>
          <p:nvPr/>
        </p:nvGrpSpPr>
        <p:grpSpPr>
          <a:xfrm>
            <a:off x="5911850" y="6628457"/>
            <a:ext cx="2200076" cy="462901"/>
            <a:chOff x="2036445" y="4781619"/>
            <a:chExt cx="2200076" cy="462901"/>
          </a:xfrm>
        </p:grpSpPr>
        <p:sp>
          <p:nvSpPr>
            <p:cNvPr id="28" name="Rectangle : avec coins arrondis en haut 27">
              <a:extLst>
                <a:ext uri="{FF2B5EF4-FFF2-40B4-BE49-F238E27FC236}">
                  <a16:creationId xmlns:a16="http://schemas.microsoft.com/office/drawing/2014/main" id="{E2F35DED-F873-2891-A899-2DB5AE590AF4}"/>
                </a:ext>
              </a:extLst>
            </p:cNvPr>
            <p:cNvSpPr/>
            <p:nvPr/>
          </p:nvSpPr>
          <p:spPr>
            <a:xfrm rot="10800000">
              <a:off x="2036445" y="4781619"/>
              <a:ext cx="2200076" cy="462901"/>
            </a:xfrm>
            <a:prstGeom prst="round2Same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ZoneTexte 28">
              <a:extLst>
                <a:ext uri="{FF2B5EF4-FFF2-40B4-BE49-F238E27FC236}">
                  <a16:creationId xmlns:a16="http://schemas.microsoft.com/office/drawing/2014/main" id="{9CB82DEF-472B-7E18-D7A0-B6E61D1FFA99}"/>
                </a:ext>
              </a:extLst>
            </p:cNvPr>
            <p:cNvSpPr txBox="1"/>
            <p:nvPr/>
          </p:nvSpPr>
          <p:spPr>
            <a:xfrm>
              <a:off x="2102921" y="4828403"/>
              <a:ext cx="2133600" cy="369332"/>
            </a:xfrm>
            <a:prstGeom prst="rect">
              <a:avLst/>
            </a:prstGeom>
            <a:noFill/>
          </p:spPr>
          <p:txBody>
            <a:bodyPr wrap="square" rtlCol="0">
              <a:spAutoFit/>
            </a:bodyPr>
            <a:lstStyle/>
            <a:p>
              <a:r>
                <a:rPr lang="fr-FR" b="1" dirty="0">
                  <a:solidFill>
                    <a:schemeClr val="bg1"/>
                  </a:solidFill>
                </a:rPr>
                <a:t>Informatique</a:t>
              </a:r>
            </a:p>
          </p:txBody>
        </p:sp>
      </p:grpSp>
      <p:grpSp>
        <p:nvGrpSpPr>
          <p:cNvPr id="2" name="Groupe 1">
            <a:extLst>
              <a:ext uri="{FF2B5EF4-FFF2-40B4-BE49-F238E27FC236}">
                <a16:creationId xmlns:a16="http://schemas.microsoft.com/office/drawing/2014/main" id="{A465E876-21CD-7A48-375A-9822B4A1516A}"/>
              </a:ext>
            </a:extLst>
          </p:cNvPr>
          <p:cNvGrpSpPr/>
          <p:nvPr/>
        </p:nvGrpSpPr>
        <p:grpSpPr>
          <a:xfrm>
            <a:off x="106429" y="1126596"/>
            <a:ext cx="4119298" cy="5276672"/>
            <a:chOff x="106429" y="921876"/>
            <a:chExt cx="4119298" cy="5276672"/>
          </a:xfrm>
        </p:grpSpPr>
        <p:sp>
          <p:nvSpPr>
            <p:cNvPr id="38" name="Rectangle : coins arrondis 37">
              <a:extLst>
                <a:ext uri="{FF2B5EF4-FFF2-40B4-BE49-F238E27FC236}">
                  <a16:creationId xmlns:a16="http://schemas.microsoft.com/office/drawing/2014/main" id="{4A3E0324-0B76-ED30-71E3-346BED8E3686}"/>
                </a:ext>
              </a:extLst>
            </p:cNvPr>
            <p:cNvSpPr/>
            <p:nvPr/>
          </p:nvSpPr>
          <p:spPr>
            <a:xfrm>
              <a:off x="106429" y="1099750"/>
              <a:ext cx="3671821" cy="4752397"/>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27704237-7E3C-70B6-66BC-1E4CBB4DE621}"/>
                </a:ext>
              </a:extLst>
            </p:cNvPr>
            <p:cNvSpPr txBox="1"/>
            <p:nvPr/>
          </p:nvSpPr>
          <p:spPr>
            <a:xfrm>
              <a:off x="1078266" y="921876"/>
              <a:ext cx="2133600" cy="338554"/>
            </a:xfrm>
            <a:prstGeom prst="rect">
              <a:avLst/>
            </a:prstGeom>
            <a:solidFill>
              <a:srgbClr val="009DE1"/>
            </a:solidFill>
          </p:spPr>
          <p:txBody>
            <a:bodyPr wrap="square" rtlCol="0">
              <a:spAutoFit/>
            </a:bodyPr>
            <a:lstStyle/>
            <a:p>
              <a:pPr algn="ctr"/>
              <a:r>
                <a:rPr lang="fr-FR" sz="1600" b="1" dirty="0">
                  <a:solidFill>
                    <a:schemeClr val="bg1"/>
                  </a:solidFill>
                </a:rPr>
                <a:t>SE MUSCLER L’INDEX</a:t>
              </a:r>
            </a:p>
          </p:txBody>
        </p:sp>
        <p:sp>
          <p:nvSpPr>
            <p:cNvPr id="42" name="Rectangle : coins arrondis 41">
              <a:extLst>
                <a:ext uri="{FF2B5EF4-FFF2-40B4-BE49-F238E27FC236}">
                  <a16:creationId xmlns:a16="http://schemas.microsoft.com/office/drawing/2014/main" id="{C47F2DD5-2A2A-507E-755D-9545A2A2BA4A}"/>
                </a:ext>
              </a:extLst>
            </p:cNvPr>
            <p:cNvSpPr/>
            <p:nvPr/>
          </p:nvSpPr>
          <p:spPr>
            <a:xfrm>
              <a:off x="288615" y="1270970"/>
              <a:ext cx="3870636" cy="4927578"/>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a:p>
              <a:endParaRPr lang="fr-FR" dirty="0">
                <a:solidFill>
                  <a:schemeClr val="tx1"/>
                </a:solidFill>
              </a:endParaRPr>
            </a:p>
            <a:p>
              <a:pPr algn="ctr"/>
              <a:endParaRPr lang="fr-FR" sz="1100" dirty="0">
                <a:solidFill>
                  <a:schemeClr val="tx1"/>
                </a:solidFill>
              </a:endParaRPr>
            </a:p>
          </p:txBody>
        </p:sp>
        <p:pic>
          <p:nvPicPr>
            <p:cNvPr id="1028" name="Picture 4" descr="These Olivier Losson - Partie 2.2">
              <a:extLst>
                <a:ext uri="{FF2B5EF4-FFF2-40B4-BE49-F238E27FC236}">
                  <a16:creationId xmlns:a16="http://schemas.microsoft.com/office/drawing/2014/main" id="{A62B80B4-4A6B-8ACB-3589-7730864606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925"/>
            <a:stretch/>
          </p:blipFill>
          <p:spPr bwMode="auto">
            <a:xfrm>
              <a:off x="1614332" y="3675949"/>
              <a:ext cx="12192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se Olivier Losson - Partie 2.2">
              <a:extLst>
                <a:ext uri="{FF2B5EF4-FFF2-40B4-BE49-F238E27FC236}">
                  <a16:creationId xmlns:a16="http://schemas.microsoft.com/office/drawing/2014/main" id="{E6B94C49-4238-08FE-437C-E0A4C76020C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r="10280"/>
            <a:stretch/>
          </p:blipFill>
          <p:spPr bwMode="auto">
            <a:xfrm>
              <a:off x="1595818" y="1981026"/>
              <a:ext cx="1150040" cy="1569571"/>
            </a:xfrm>
            <a:prstGeom prst="rect">
              <a:avLst/>
            </a:prstGeom>
            <a:noFill/>
            <a:extLst>
              <a:ext uri="{909E8E84-426E-40DD-AFC4-6F175D3DCCD1}">
                <a14:hiddenFill xmlns:a14="http://schemas.microsoft.com/office/drawing/2010/main">
                  <a:solidFill>
                    <a:srgbClr val="FFFFFF"/>
                  </a:solidFill>
                </a14:hiddenFill>
              </a:ext>
            </a:extLst>
          </p:spPr>
        </p:pic>
        <p:sp>
          <p:nvSpPr>
            <p:cNvPr id="43" name="ZoneTexte 42">
              <a:extLst>
                <a:ext uri="{FF2B5EF4-FFF2-40B4-BE49-F238E27FC236}">
                  <a16:creationId xmlns:a16="http://schemas.microsoft.com/office/drawing/2014/main" id="{DFB6C9E2-2DC6-5FF2-D2B5-6BCC3D2D5149}"/>
                </a:ext>
              </a:extLst>
            </p:cNvPr>
            <p:cNvSpPr txBox="1"/>
            <p:nvPr/>
          </p:nvSpPr>
          <p:spPr>
            <a:xfrm>
              <a:off x="355091" y="1492058"/>
              <a:ext cx="3870636" cy="4524315"/>
            </a:xfrm>
            <a:prstGeom prst="rect">
              <a:avLst/>
            </a:prstGeom>
            <a:noFill/>
          </p:spPr>
          <p:txBody>
            <a:bodyPr wrap="square">
              <a:spAutoFit/>
            </a:bodyPr>
            <a:lstStyle/>
            <a:p>
              <a:r>
                <a:rPr lang="fr-FR" dirty="0"/>
                <a:t>1) Positionner votre index comme ceci</a:t>
              </a:r>
            </a:p>
            <a:p>
              <a:pPr marL="342900" indent="-342900">
                <a:buAutoNum type="arabicParenR"/>
              </a:pPr>
              <a:endParaRPr lang="fr-FR" dirty="0">
                <a:solidFill>
                  <a:schemeClr val="tx1"/>
                </a:solidFill>
              </a:endParaRPr>
            </a:p>
            <a:p>
              <a:pPr marL="342900" indent="-342900">
                <a:buAutoNum type="arabicParenR"/>
              </a:pPr>
              <a:endParaRPr lang="fr-FR" dirty="0"/>
            </a:p>
            <a:p>
              <a:pPr marL="342900" indent="-342900">
                <a:buAutoNum type="arabicParenR"/>
              </a:pPr>
              <a:endParaRPr lang="fr-FR" dirty="0">
                <a:solidFill>
                  <a:schemeClr val="tx1"/>
                </a:solidFill>
              </a:endParaRPr>
            </a:p>
            <a:p>
              <a:pPr marL="342900" indent="-342900">
                <a:buAutoNum type="arabicParenR"/>
              </a:pPr>
              <a:endParaRPr lang="fr-FR" dirty="0"/>
            </a:p>
            <a:p>
              <a:pPr marL="342900" indent="-342900">
                <a:buAutoNum type="arabicParenR"/>
              </a:pPr>
              <a:endParaRPr lang="fr-FR" dirty="0">
                <a:solidFill>
                  <a:schemeClr val="tx1"/>
                </a:solidFill>
              </a:endParaRPr>
            </a:p>
            <a:p>
              <a:pPr marL="342900" indent="-342900">
                <a:buAutoNum type="arabicParenR"/>
              </a:pPr>
              <a:endParaRPr lang="fr-FR" dirty="0"/>
            </a:p>
            <a:p>
              <a:pPr marL="342900" indent="-342900">
                <a:buAutoNum type="arabicParenR"/>
              </a:pPr>
              <a:endParaRPr lang="fr-FR" dirty="0">
                <a:solidFill>
                  <a:schemeClr val="tx1"/>
                </a:solidFill>
              </a:endParaRPr>
            </a:p>
            <a:p>
              <a:r>
                <a:rPr lang="fr-FR" dirty="0">
                  <a:solidFill>
                    <a:schemeClr val="tx1"/>
                  </a:solidFill>
                </a:rPr>
                <a:t>2) </a:t>
              </a:r>
              <a:r>
                <a:rPr lang="fr-FR" dirty="0"/>
                <a:t>Puis, repliez le comme cela</a:t>
              </a:r>
            </a:p>
            <a:p>
              <a:endParaRPr lang="fr-FR" dirty="0">
                <a:solidFill>
                  <a:schemeClr val="tx1"/>
                </a:solidFill>
              </a:endParaRPr>
            </a:p>
            <a:p>
              <a:endParaRPr lang="fr-FR" dirty="0"/>
            </a:p>
            <a:p>
              <a:endParaRPr lang="fr-FR" dirty="0">
                <a:solidFill>
                  <a:schemeClr val="tx1"/>
                </a:solidFill>
              </a:endParaRPr>
            </a:p>
            <a:p>
              <a:endParaRPr lang="fr-FR" dirty="0"/>
            </a:p>
            <a:p>
              <a:endParaRPr lang="fr-FR" dirty="0">
                <a:solidFill>
                  <a:schemeClr val="tx1"/>
                </a:solidFill>
              </a:endParaRPr>
            </a:p>
            <a:p>
              <a:r>
                <a:rPr lang="fr-FR" dirty="0">
                  <a:solidFill>
                    <a:schemeClr val="tx1"/>
                  </a:solidFill>
                </a:rPr>
                <a:t>3) </a:t>
              </a:r>
              <a:r>
                <a:rPr lang="fr-FR" dirty="0"/>
                <a:t>Répétez 10 fois. </a:t>
              </a:r>
            </a:p>
            <a:p>
              <a:r>
                <a:rPr lang="fr-FR" dirty="0"/>
                <a:t>    Vous êtes prêt à voter !</a:t>
              </a:r>
              <a:endParaRPr lang="fr-FR" dirty="0">
                <a:solidFill>
                  <a:schemeClr val="tx1"/>
                </a:solidFill>
              </a:endParaRPr>
            </a:p>
          </p:txBody>
        </p:sp>
      </p:grpSp>
      <p:sp>
        <p:nvSpPr>
          <p:cNvPr id="47" name="Rectangle : coins arrondis 46">
            <a:extLst>
              <a:ext uri="{FF2B5EF4-FFF2-40B4-BE49-F238E27FC236}">
                <a16:creationId xmlns:a16="http://schemas.microsoft.com/office/drawing/2014/main" id="{3E5A5951-4CC4-3083-A838-03414E48C3C7}"/>
              </a:ext>
            </a:extLst>
          </p:cNvPr>
          <p:cNvSpPr/>
          <p:nvPr/>
        </p:nvSpPr>
        <p:spPr>
          <a:xfrm>
            <a:off x="662041" y="7256620"/>
            <a:ext cx="6066215" cy="2500791"/>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a:extLst>
              <a:ext uri="{FF2B5EF4-FFF2-40B4-BE49-F238E27FC236}">
                <a16:creationId xmlns:a16="http://schemas.microsoft.com/office/drawing/2014/main" id="{E5CF34AB-87A7-2B42-36D0-9BBDEB5C9D94}"/>
              </a:ext>
            </a:extLst>
          </p:cNvPr>
          <p:cNvSpPr txBox="1"/>
          <p:nvPr/>
        </p:nvSpPr>
        <p:spPr>
          <a:xfrm>
            <a:off x="2231529" y="7040763"/>
            <a:ext cx="3610061" cy="338554"/>
          </a:xfrm>
          <a:prstGeom prst="rect">
            <a:avLst/>
          </a:prstGeom>
          <a:solidFill>
            <a:srgbClr val="009DE1"/>
          </a:solidFill>
        </p:spPr>
        <p:txBody>
          <a:bodyPr wrap="square" rtlCol="0">
            <a:spAutoFit/>
          </a:bodyPr>
          <a:lstStyle/>
          <a:p>
            <a:pPr algn="ctr"/>
            <a:r>
              <a:rPr lang="fr-FR" sz="1600" b="1" dirty="0">
                <a:solidFill>
                  <a:schemeClr val="bg1"/>
                </a:solidFill>
              </a:rPr>
              <a:t>COMMENT BIEN VOTER ?</a:t>
            </a:r>
          </a:p>
        </p:txBody>
      </p:sp>
      <p:sp>
        <p:nvSpPr>
          <p:cNvPr id="52" name="Rectangle : coins arrondis 51">
            <a:extLst>
              <a:ext uri="{FF2B5EF4-FFF2-40B4-BE49-F238E27FC236}">
                <a16:creationId xmlns:a16="http://schemas.microsoft.com/office/drawing/2014/main" id="{6ADBB28F-59FC-65B1-DE02-666C0AF910DF}"/>
              </a:ext>
            </a:extLst>
          </p:cNvPr>
          <p:cNvSpPr/>
          <p:nvPr/>
        </p:nvSpPr>
        <p:spPr>
          <a:xfrm>
            <a:off x="864818" y="7455108"/>
            <a:ext cx="6147069" cy="2609095"/>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a:p>
            <a:pPr algn="ctr"/>
            <a:endParaRPr lang="fr-FR" sz="1100" dirty="0">
              <a:solidFill>
                <a:schemeClr val="tx1"/>
              </a:solidFill>
            </a:endParaRPr>
          </a:p>
        </p:txBody>
      </p:sp>
      <p:sp>
        <p:nvSpPr>
          <p:cNvPr id="54" name="Rectangle : coins arrondis 53">
            <a:extLst>
              <a:ext uri="{FF2B5EF4-FFF2-40B4-BE49-F238E27FC236}">
                <a16:creationId xmlns:a16="http://schemas.microsoft.com/office/drawing/2014/main" id="{BBE5A48A-4CCB-587B-7855-5D42D21F14ED}"/>
              </a:ext>
            </a:extLst>
          </p:cNvPr>
          <p:cNvSpPr/>
          <p:nvPr/>
        </p:nvSpPr>
        <p:spPr>
          <a:xfrm rot="21009074">
            <a:off x="4408732" y="445485"/>
            <a:ext cx="2971800" cy="9954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B050"/>
                </a:solidFill>
              </a:rPr>
              <a:t>NOUVELLES </a:t>
            </a:r>
          </a:p>
          <a:p>
            <a:pPr algn="ctr"/>
            <a:r>
              <a:rPr lang="fr-FR" sz="2800" b="1" dirty="0">
                <a:solidFill>
                  <a:srgbClr val="00B050"/>
                </a:solidFill>
              </a:rPr>
              <a:t>ÉLECTIONS 2022</a:t>
            </a:r>
          </a:p>
        </p:txBody>
      </p:sp>
      <p:pic>
        <p:nvPicPr>
          <p:cNvPr id="6" name="Image 5">
            <a:extLst>
              <a:ext uri="{FF2B5EF4-FFF2-40B4-BE49-F238E27FC236}">
                <a16:creationId xmlns:a16="http://schemas.microsoft.com/office/drawing/2014/main" id="{E6191E9B-EB0F-0042-CE1B-0313F3663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2640" y="8055928"/>
            <a:ext cx="914400" cy="1074977"/>
          </a:xfrm>
          <a:prstGeom prst="rect">
            <a:avLst/>
          </a:prstGeom>
        </p:spPr>
      </p:pic>
      <p:pic>
        <p:nvPicPr>
          <p:cNvPr id="1032" name="Picture 8">
            <a:extLst>
              <a:ext uri="{FF2B5EF4-FFF2-40B4-BE49-F238E27FC236}">
                <a16:creationId xmlns:a16="http://schemas.microsoft.com/office/drawing/2014/main" id="{85317D8F-0404-1CBB-5B63-7A961B2FF41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630" y="7948863"/>
            <a:ext cx="2051418" cy="158036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outon Cliquez Ici&quot; Images – Parcourir 252 le catalogue de photos, vecteurs  et vidéos | Adobe Stock">
            <a:extLst>
              <a:ext uri="{FF2B5EF4-FFF2-40B4-BE49-F238E27FC236}">
                <a16:creationId xmlns:a16="http://schemas.microsoft.com/office/drawing/2014/main" id="{B1887D0E-8A5F-CB11-7E1E-836BAA78287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2872" y="8311268"/>
            <a:ext cx="2100956" cy="819637"/>
          </a:xfrm>
          <a:prstGeom prst="rect">
            <a:avLst/>
          </a:prstGeom>
          <a:noFill/>
          <a:extLst>
            <a:ext uri="{909E8E84-426E-40DD-AFC4-6F175D3DCCD1}">
              <a14:hiddenFill xmlns:a14="http://schemas.microsoft.com/office/drawing/2010/main">
                <a:solidFill>
                  <a:srgbClr val="FFFFFF"/>
                </a:solidFill>
              </a14:hiddenFill>
            </a:ext>
          </a:extLst>
        </p:spPr>
      </p:pic>
      <p:sp>
        <p:nvSpPr>
          <p:cNvPr id="55" name="ZoneTexte 54">
            <a:extLst>
              <a:ext uri="{FF2B5EF4-FFF2-40B4-BE49-F238E27FC236}">
                <a16:creationId xmlns:a16="http://schemas.microsoft.com/office/drawing/2014/main" id="{3DB1177F-0431-F8FD-5826-528E48AFB034}"/>
              </a:ext>
            </a:extLst>
          </p:cNvPr>
          <p:cNvSpPr txBox="1"/>
          <p:nvPr/>
        </p:nvSpPr>
        <p:spPr>
          <a:xfrm>
            <a:off x="5248651" y="4014420"/>
            <a:ext cx="2348180" cy="2308324"/>
          </a:xfrm>
          <a:prstGeom prst="rect">
            <a:avLst/>
          </a:prstGeom>
          <a:solidFill>
            <a:schemeClr val="bg1"/>
          </a:solidFill>
          <a:ln>
            <a:noFill/>
          </a:ln>
        </p:spPr>
        <p:txBody>
          <a:bodyPr wrap="square" rtlCol="0">
            <a:spAutoFit/>
          </a:bodyPr>
          <a:lstStyle/>
          <a:p>
            <a:pPr algn="ctr"/>
            <a:r>
              <a:rPr lang="fr-FR" b="1" dirty="0">
                <a:latin typeface="League Spartan ExtraBold" pitchFamily="50" charset="0"/>
              </a:rPr>
              <a:t>SONDAGE</a:t>
            </a:r>
          </a:p>
          <a:p>
            <a:pPr algn="just"/>
            <a:endParaRPr lang="fr-FR" sz="1400" dirty="0"/>
          </a:p>
          <a:p>
            <a:pPr algn="just"/>
            <a:r>
              <a:rPr lang="fr-FR" sz="1400" dirty="0"/>
              <a:t>La </a:t>
            </a:r>
            <a:r>
              <a:rPr lang="fr-FR" sz="1400" b="1" dirty="0">
                <a:solidFill>
                  <a:srgbClr val="1E3A8F"/>
                </a:solidFill>
              </a:rPr>
              <a:t>CFE-CGC</a:t>
            </a:r>
            <a:r>
              <a:rPr lang="fr-FR" sz="1400" dirty="0"/>
              <a:t> a réalisé un sondage auprès d’un échantillon représentatif de ses adhérents.</a:t>
            </a:r>
          </a:p>
          <a:p>
            <a:pPr algn="just"/>
            <a:r>
              <a:rPr lang="fr-FR" sz="1400" dirty="0"/>
              <a:t>La </a:t>
            </a:r>
            <a:r>
              <a:rPr lang="fr-FR" sz="1400" b="1" dirty="0">
                <a:solidFill>
                  <a:srgbClr val="1E3A8F"/>
                </a:solidFill>
              </a:rPr>
              <a:t>CFE-CGC</a:t>
            </a:r>
            <a:r>
              <a:rPr lang="fr-FR" sz="1400" dirty="0"/>
              <a:t> arrive largement en tête des élections avec 100 % des suffrages exprimés.</a:t>
            </a:r>
          </a:p>
        </p:txBody>
      </p:sp>
      <p:grpSp>
        <p:nvGrpSpPr>
          <p:cNvPr id="10" name="Groupe 9">
            <a:extLst>
              <a:ext uri="{FF2B5EF4-FFF2-40B4-BE49-F238E27FC236}">
                <a16:creationId xmlns:a16="http://schemas.microsoft.com/office/drawing/2014/main" id="{7879349C-431C-4A75-B86C-64332393DB5B}"/>
              </a:ext>
            </a:extLst>
          </p:cNvPr>
          <p:cNvGrpSpPr/>
          <p:nvPr/>
        </p:nvGrpSpPr>
        <p:grpSpPr>
          <a:xfrm>
            <a:off x="4911466" y="1572228"/>
            <a:ext cx="2581984" cy="2016000"/>
            <a:chOff x="4843226" y="1449396"/>
            <a:chExt cx="2581984" cy="2016000"/>
          </a:xfrm>
        </p:grpSpPr>
        <p:sp>
          <p:nvSpPr>
            <p:cNvPr id="3" name="Ellipse 2">
              <a:extLst>
                <a:ext uri="{FF2B5EF4-FFF2-40B4-BE49-F238E27FC236}">
                  <a16:creationId xmlns:a16="http://schemas.microsoft.com/office/drawing/2014/main" id="{5B3B2E08-CABF-B8AD-FBFF-9D1B292BD86D}"/>
                </a:ext>
              </a:extLst>
            </p:cNvPr>
            <p:cNvSpPr>
              <a:spLocks noChangeAspect="1"/>
            </p:cNvSpPr>
            <p:nvPr/>
          </p:nvSpPr>
          <p:spPr>
            <a:xfrm rot="21017959">
              <a:off x="5126045" y="1449396"/>
              <a:ext cx="2016000" cy="2016000"/>
            </a:xfrm>
            <a:prstGeom prst="ellipse">
              <a:avLst/>
            </a:prstGeom>
            <a:solidFill>
              <a:srgbClr val="009D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A4C265AC-DADA-44FB-1CEC-8EA8F12E0B7A}"/>
                </a:ext>
              </a:extLst>
            </p:cNvPr>
            <p:cNvSpPr>
              <a:spLocks noChangeAspect="1"/>
            </p:cNvSpPr>
            <p:nvPr/>
          </p:nvSpPr>
          <p:spPr>
            <a:xfrm rot="21017959">
              <a:off x="5180045" y="1503396"/>
              <a:ext cx="1908000" cy="1908000"/>
            </a:xfrm>
            <a:prstGeom prst="ellipse">
              <a:avLst/>
            </a:prstGeom>
            <a:solidFill>
              <a:srgbClr val="009D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9E718299-1999-C9DF-5FD5-E46911EE16EF}"/>
                </a:ext>
              </a:extLst>
            </p:cNvPr>
            <p:cNvSpPr>
              <a:spLocks noChangeAspect="1"/>
            </p:cNvSpPr>
            <p:nvPr/>
          </p:nvSpPr>
          <p:spPr>
            <a:xfrm rot="21017959">
              <a:off x="5504045" y="1827396"/>
              <a:ext cx="1260000" cy="1260000"/>
            </a:xfrm>
            <a:prstGeom prst="ellipse">
              <a:avLst/>
            </a:prstGeom>
            <a:solidFill>
              <a:srgbClr val="009D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BCE7DD5-AB2C-94E2-2A02-33367F2233C0}"/>
                </a:ext>
              </a:extLst>
            </p:cNvPr>
            <p:cNvSpPr/>
            <p:nvPr/>
          </p:nvSpPr>
          <p:spPr>
            <a:xfrm rot="21017959">
              <a:off x="5401189" y="1721605"/>
              <a:ext cx="1440000" cy="1260000"/>
            </a:xfrm>
            <a:prstGeom prst="rect">
              <a:avLst/>
            </a:prstGeom>
            <a:noFill/>
          </p:spPr>
          <p:txBody>
            <a:bodyPr wrap="none" lIns="91440" tIns="45720" rIns="91440" bIns="45720">
              <a:prstTxWarp prst="textArchUp">
                <a:avLst/>
              </a:prstTxWarp>
              <a:spAutoFit/>
            </a:bodyPr>
            <a:lstStyle/>
            <a:p>
              <a:pPr algn="ctr"/>
              <a:r>
                <a:rPr lang="fr-FR" sz="1600" b="1" cap="none" spc="0" dirty="0">
                  <a:ln w="0"/>
                  <a:solidFill>
                    <a:schemeClr val="bg1"/>
                  </a:solidFill>
                  <a:effectLst>
                    <a:outerShdw blurRad="38100" dist="19050" dir="2700000" algn="tl" rotWithShape="0">
                      <a:schemeClr val="dk1">
                        <a:alpha val="40000"/>
                      </a:schemeClr>
                    </a:outerShdw>
                  </a:effectLst>
                </a:rPr>
                <a:t>RÉVÈLE L’ÉLECTEUR</a:t>
              </a:r>
            </a:p>
          </p:txBody>
        </p:sp>
        <p:sp>
          <p:nvSpPr>
            <p:cNvPr id="32" name="Rectangle 31">
              <a:extLst>
                <a:ext uri="{FF2B5EF4-FFF2-40B4-BE49-F238E27FC236}">
                  <a16:creationId xmlns:a16="http://schemas.microsoft.com/office/drawing/2014/main" id="{51447751-F533-049F-67BA-537113B27C85}"/>
                </a:ext>
              </a:extLst>
            </p:cNvPr>
            <p:cNvSpPr/>
            <p:nvPr/>
          </p:nvSpPr>
          <p:spPr>
            <a:xfrm rot="21017959">
              <a:off x="5455574" y="2039745"/>
              <a:ext cx="1440000" cy="1260000"/>
            </a:xfrm>
            <a:prstGeom prst="rect">
              <a:avLst/>
            </a:prstGeom>
            <a:noFill/>
          </p:spPr>
          <p:txBody>
            <a:bodyPr wrap="none" lIns="91440" tIns="45720" rIns="91440" bIns="45720">
              <a:prstTxWarp prst="textArchDown">
                <a:avLst>
                  <a:gd name="adj" fmla="val 260994"/>
                </a:avLst>
              </a:prstTxWarp>
              <a:spAutoFit/>
            </a:bodyPr>
            <a:lstStyle/>
            <a:p>
              <a:pPr algn="ctr"/>
              <a:r>
                <a:rPr lang="fr-FR" sz="1600" b="1" dirty="0">
                  <a:ln w="0"/>
                  <a:solidFill>
                    <a:schemeClr val="bg1"/>
                  </a:solidFill>
                  <a:effectLst>
                    <a:outerShdw blurRad="38100" dist="19050" dir="2700000" algn="tl" rotWithShape="0">
                      <a:schemeClr val="dk1">
                        <a:alpha val="40000"/>
                      </a:schemeClr>
                    </a:outerShdw>
                  </a:effectLst>
                </a:rPr>
                <a:t>QUI EST EN TOI !</a:t>
              </a:r>
              <a:endParaRPr lang="fr-FR" sz="1600" b="1" cap="none" spc="0" dirty="0">
                <a:ln w="0"/>
                <a:solidFill>
                  <a:schemeClr val="bg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66A0C233-99E1-9E75-BA3F-FAA12910B369}"/>
                </a:ext>
              </a:extLst>
            </p:cNvPr>
            <p:cNvSpPr/>
            <p:nvPr/>
          </p:nvSpPr>
          <p:spPr>
            <a:xfrm rot="21017959">
              <a:off x="4843226" y="2135154"/>
              <a:ext cx="2581984" cy="720169"/>
            </a:xfrm>
            <a:prstGeom prst="rect">
              <a:avLst/>
            </a:prstGeom>
            <a:solidFill>
              <a:srgbClr val="009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b="1" dirty="0"/>
                <a:t>CFE-CGC</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349" y="840737"/>
            <a:ext cx="3685201" cy="4254852"/>
          </a:xfrm>
          <a:prstGeom prst="rect">
            <a:avLst/>
          </a:prstGeom>
        </p:spPr>
      </p:pic>
      <p:pic>
        <p:nvPicPr>
          <p:cNvPr id="4" name="Image 3">
            <a:extLst>
              <a:ext uri="{FF2B5EF4-FFF2-40B4-BE49-F238E27FC236}">
                <a16:creationId xmlns:a16="http://schemas.microsoft.com/office/drawing/2014/main" id="{113AFEFA-FDBC-A5D6-43D3-F729C38964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67" b="5223"/>
          <a:stretch/>
        </p:blipFill>
        <p:spPr>
          <a:xfrm>
            <a:off x="0" y="524328"/>
            <a:ext cx="3676944" cy="4241674"/>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397250" y="1027559"/>
            <a:ext cx="4043632" cy="3519834"/>
          </a:xfrm>
          <a:prstGeom prst="rect">
            <a:avLst/>
          </a:prstGeom>
        </p:spPr>
      </p:pic>
      <p:grpSp>
        <p:nvGrpSpPr>
          <p:cNvPr id="6" name="Group 6"/>
          <p:cNvGrpSpPr/>
          <p:nvPr/>
        </p:nvGrpSpPr>
        <p:grpSpPr>
          <a:xfrm>
            <a:off x="3635999" y="1242401"/>
            <a:ext cx="3920500" cy="2420686"/>
            <a:chOff x="229454" y="272953"/>
            <a:chExt cx="5125253" cy="3227581"/>
          </a:xfrm>
        </p:grpSpPr>
        <p:sp>
          <p:nvSpPr>
            <p:cNvPr id="7" name="TextBox 7"/>
            <p:cNvSpPr txBox="1"/>
            <p:nvPr/>
          </p:nvSpPr>
          <p:spPr>
            <a:xfrm>
              <a:off x="242039" y="272953"/>
              <a:ext cx="5112668" cy="2317644"/>
            </a:xfrm>
            <a:prstGeom prst="rect">
              <a:avLst/>
            </a:prstGeom>
          </p:spPr>
          <p:txBody>
            <a:bodyPr wrap="square" lIns="0" tIns="0" rIns="0" bIns="0" rtlCol="0" anchor="t">
              <a:spAutoFit/>
            </a:bodyPr>
            <a:lstStyle/>
            <a:p>
              <a:pPr>
                <a:lnSpc>
                  <a:spcPts val="7016"/>
                </a:lnSpc>
              </a:pPr>
              <a:r>
                <a:rPr lang="en-US" sz="4400" dirty="0">
                  <a:solidFill>
                    <a:srgbClr val="222222"/>
                  </a:solidFill>
                  <a:latin typeface="League Spartan ExtraBold" pitchFamily="50" charset="0"/>
                </a:rPr>
                <a:t>LA CFE-CGC </a:t>
              </a:r>
            </a:p>
            <a:p>
              <a:pPr>
                <a:lnSpc>
                  <a:spcPts val="7016"/>
                </a:lnSpc>
              </a:pPr>
              <a:r>
                <a:rPr lang="en-US" sz="4400" dirty="0">
                  <a:solidFill>
                    <a:srgbClr val="222222"/>
                  </a:solidFill>
                  <a:latin typeface="League Spartan ExtraBold" pitchFamily="50" charset="0"/>
                </a:rPr>
                <a:t>SE RENFORCE</a:t>
              </a:r>
            </a:p>
          </p:txBody>
        </p:sp>
        <p:sp>
          <p:nvSpPr>
            <p:cNvPr id="8" name="TextBox 8"/>
            <p:cNvSpPr txBox="1"/>
            <p:nvPr/>
          </p:nvSpPr>
          <p:spPr>
            <a:xfrm>
              <a:off x="229454" y="3237470"/>
              <a:ext cx="4817647" cy="263064"/>
            </a:xfrm>
            <a:prstGeom prst="rect">
              <a:avLst/>
            </a:prstGeom>
          </p:spPr>
          <p:txBody>
            <a:bodyPr lIns="0" tIns="0" rIns="0" bIns="0" rtlCol="0" anchor="t">
              <a:spAutoFit/>
            </a:bodyPr>
            <a:lstStyle/>
            <a:p>
              <a:pPr>
                <a:lnSpc>
                  <a:spcPts val="1362"/>
                </a:lnSpc>
              </a:pPr>
              <a:r>
                <a:rPr lang="en-US" spc="80" dirty="0">
                  <a:solidFill>
                    <a:srgbClr val="222222"/>
                  </a:solidFill>
                  <a:latin typeface="League Spartan" pitchFamily="50" charset="0"/>
                </a:rPr>
                <a:t>Saadia IMALOUAN</a:t>
              </a:r>
            </a:p>
          </p:txBody>
        </p:sp>
      </p:grpSp>
      <p:sp>
        <p:nvSpPr>
          <p:cNvPr id="23" name="ZoneTexte 22">
            <a:extLst>
              <a:ext uri="{FF2B5EF4-FFF2-40B4-BE49-F238E27FC236}">
                <a16:creationId xmlns:a16="http://schemas.microsoft.com/office/drawing/2014/main" id="{C51AD6F4-A3B8-41EC-A6B3-E202ADD8CEA3}"/>
              </a:ext>
            </a:extLst>
          </p:cNvPr>
          <p:cNvSpPr txBox="1"/>
          <p:nvPr/>
        </p:nvSpPr>
        <p:spPr>
          <a:xfrm>
            <a:off x="0" y="52157"/>
            <a:ext cx="2101850" cy="276999"/>
          </a:xfrm>
          <a:prstGeom prst="rect">
            <a:avLst/>
          </a:prstGeom>
          <a:noFill/>
        </p:spPr>
        <p:txBody>
          <a:bodyPr wrap="square" rtlCol="0">
            <a:spAutoFit/>
          </a:bodyPr>
          <a:lstStyle/>
          <a:p>
            <a:r>
              <a:rPr lang="fr-FR" sz="1200" dirty="0">
                <a:solidFill>
                  <a:schemeClr val="bg1"/>
                </a:solidFill>
                <a:latin typeface="League Spartan" pitchFamily="50" charset="0"/>
              </a:rPr>
              <a:t>/ Interview octobre 2021 /</a:t>
            </a:r>
          </a:p>
        </p:txBody>
      </p:sp>
      <p:sp>
        <p:nvSpPr>
          <p:cNvPr id="24" name="AutoShape 5">
            <a:extLst>
              <a:ext uri="{FF2B5EF4-FFF2-40B4-BE49-F238E27FC236}">
                <a16:creationId xmlns:a16="http://schemas.microsoft.com/office/drawing/2014/main" id="{CE614CC3-3B3C-4803-BF58-103F13180326}"/>
              </a:ext>
            </a:extLst>
          </p:cNvPr>
          <p:cNvSpPr/>
          <p:nvPr/>
        </p:nvSpPr>
        <p:spPr>
          <a:xfrm>
            <a:off x="-4177" y="400"/>
            <a:ext cx="7564853" cy="378753"/>
          </a:xfrm>
          <a:prstGeom prst="rect">
            <a:avLst/>
          </a:prstGeom>
          <a:solidFill>
            <a:srgbClr val="1D3A8F"/>
          </a:solidFill>
        </p:spPr>
        <p:txBody>
          <a:bodyPr anchor="ctr"/>
          <a:lstStyle/>
          <a:p>
            <a:pPr algn="ctr">
              <a:lnSpc>
                <a:spcPct val="107000"/>
              </a:lnSpc>
              <a:spcAft>
                <a:spcPts val="800"/>
              </a:spcAft>
            </a:pPr>
            <a:endParaRPr lang="fr-FR" sz="1050" dirty="0">
              <a:effectLst/>
              <a:latin typeface="League Spartan ExtraBold" pitchFamily="50" charset="0"/>
              <a:ea typeface="Calibri" panose="020F0502020204030204" pitchFamily="34" charset="0"/>
              <a:cs typeface="Times New Roman" panose="02020603050405020304" pitchFamily="18" charset="0"/>
            </a:endParaRPr>
          </a:p>
        </p:txBody>
      </p:sp>
      <p:sp>
        <p:nvSpPr>
          <p:cNvPr id="25" name="AutoShape 5">
            <a:extLst>
              <a:ext uri="{FF2B5EF4-FFF2-40B4-BE49-F238E27FC236}">
                <a16:creationId xmlns:a16="http://schemas.microsoft.com/office/drawing/2014/main" id="{9466BF50-3011-4B7F-B451-E70E7FCD65E6}"/>
              </a:ext>
            </a:extLst>
          </p:cNvPr>
          <p:cNvSpPr/>
          <p:nvPr/>
        </p:nvSpPr>
        <p:spPr>
          <a:xfrm>
            <a:off x="0" y="10314647"/>
            <a:ext cx="7564853" cy="378753"/>
          </a:xfrm>
          <a:prstGeom prst="rect">
            <a:avLst/>
          </a:prstGeom>
          <a:solidFill>
            <a:srgbClr val="1D3A8F"/>
          </a:solidFill>
        </p:spPr>
        <p:txBody>
          <a:bodyPr anchor="ctr"/>
          <a:lstStyle/>
          <a:p>
            <a:pPr algn="ctr">
              <a:lnSpc>
                <a:spcPct val="107000"/>
              </a:lnSpc>
              <a:spcAft>
                <a:spcPts val="800"/>
              </a:spcAft>
            </a:pPr>
            <a:r>
              <a:rPr lang="fr-FR" sz="1400" b="1" dirty="0">
                <a:solidFill>
                  <a:schemeClr val="bg1"/>
                </a:solidFill>
                <a:effectLst/>
                <a:latin typeface="League Spartan ExtraBold" pitchFamily="50" charset="0"/>
                <a:ea typeface="Calibri" panose="020F0502020204030204" pitchFamily="34" charset="0"/>
                <a:cs typeface="Times New Roman" panose="02020603050405020304" pitchFamily="18" charset="0"/>
              </a:rPr>
              <a:t>https://cdc.cfe-cgc.fr</a:t>
            </a:r>
            <a:endParaRPr lang="fr-FR" sz="1050" dirty="0">
              <a:solidFill>
                <a:schemeClr val="bg1"/>
              </a:solidFill>
              <a:effectLst/>
              <a:latin typeface="League Spartan ExtraBold" pitchFamily="50" charset="0"/>
              <a:ea typeface="Calibri" panose="020F0502020204030204" pitchFamily="34" charset="0"/>
              <a:cs typeface="Times New Roman" panose="02020603050405020304" pitchFamily="18" charset="0"/>
            </a:endParaRPr>
          </a:p>
        </p:txBody>
      </p:sp>
      <p:sp>
        <p:nvSpPr>
          <p:cNvPr id="22" name="TextBox 9">
            <a:extLst>
              <a:ext uri="{FF2B5EF4-FFF2-40B4-BE49-F238E27FC236}">
                <a16:creationId xmlns:a16="http://schemas.microsoft.com/office/drawing/2014/main" id="{A74238AC-365E-3D12-BD98-26853826A899}"/>
              </a:ext>
            </a:extLst>
          </p:cNvPr>
          <p:cNvSpPr txBox="1"/>
          <p:nvPr/>
        </p:nvSpPr>
        <p:spPr>
          <a:xfrm>
            <a:off x="3571370" y="4036705"/>
            <a:ext cx="3608528" cy="175433"/>
          </a:xfrm>
          <a:prstGeom prst="rect">
            <a:avLst/>
          </a:prstGeom>
        </p:spPr>
        <p:txBody>
          <a:bodyPr lIns="0" tIns="0" rIns="0" bIns="0" rtlCol="0" anchor="t">
            <a:spAutoFit/>
          </a:bodyPr>
          <a:lstStyle/>
          <a:p>
            <a:pPr>
              <a:lnSpc>
                <a:spcPts val="1090"/>
              </a:lnSpc>
            </a:pPr>
            <a:r>
              <a:rPr lang="en-US" sz="2000" spc="64" dirty="0">
                <a:solidFill>
                  <a:srgbClr val="222222"/>
                </a:solidFill>
                <a:latin typeface="League Spartan" pitchFamily="50" charset="0"/>
              </a:rPr>
              <a:t> </a:t>
            </a:r>
            <a:r>
              <a:rPr lang="en-US" sz="2000" spc="64" dirty="0">
                <a:solidFill>
                  <a:srgbClr val="222222"/>
                </a:solidFill>
                <a:latin typeface="League Spartan ExtraBold" pitchFamily="50" charset="0"/>
              </a:rPr>
              <a:t>BORDEAUX</a:t>
            </a:r>
          </a:p>
        </p:txBody>
      </p:sp>
      <p:sp>
        <p:nvSpPr>
          <p:cNvPr id="15" name="Ellipse 14">
            <a:extLst>
              <a:ext uri="{FF2B5EF4-FFF2-40B4-BE49-F238E27FC236}">
                <a16:creationId xmlns:a16="http://schemas.microsoft.com/office/drawing/2014/main" id="{CDD40F56-2561-4B47-5BBD-A10B15669355}"/>
              </a:ext>
            </a:extLst>
          </p:cNvPr>
          <p:cNvSpPr/>
          <p:nvPr/>
        </p:nvSpPr>
        <p:spPr>
          <a:xfrm>
            <a:off x="5935217" y="3692310"/>
            <a:ext cx="1080985" cy="1072486"/>
          </a:xfrm>
          <a:prstGeom prst="ellipse">
            <a:avLst/>
          </a:prstGeom>
          <a:blipFill dpi="0" rotWithShape="1">
            <a:blip r:embed="rId7">
              <a:extLst>
                <a:ext uri="{96DAC541-7B7A-43D3-8B79-37D633B846F1}">
                  <asvg:svgBlip xmlns:asvg="http://schemas.microsoft.com/office/drawing/2016/SVG/main" r:embed="rId8"/>
                </a:ext>
              </a:extLst>
            </a:blip>
            <a:srcRect/>
            <a:stretch>
              <a:fillRect t="-3000" b="-3000"/>
            </a:stretch>
          </a:blipFill>
          <a:ln w="28575">
            <a:solidFill>
              <a:srgbClr val="009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7" name="Group 10">
            <a:extLst>
              <a:ext uri="{FF2B5EF4-FFF2-40B4-BE49-F238E27FC236}">
                <a16:creationId xmlns:a16="http://schemas.microsoft.com/office/drawing/2014/main" id="{394BED59-6CDA-9424-4E90-4BD17E139C96}"/>
              </a:ext>
            </a:extLst>
          </p:cNvPr>
          <p:cNvGrpSpPr/>
          <p:nvPr/>
        </p:nvGrpSpPr>
        <p:grpSpPr>
          <a:xfrm>
            <a:off x="161348" y="5497536"/>
            <a:ext cx="7233805" cy="4626395"/>
            <a:chOff x="-12456" y="-25667"/>
            <a:chExt cx="8602429" cy="5819928"/>
          </a:xfrm>
        </p:grpSpPr>
        <p:sp>
          <p:nvSpPr>
            <p:cNvPr id="18" name="TextBox 11">
              <a:extLst>
                <a:ext uri="{FF2B5EF4-FFF2-40B4-BE49-F238E27FC236}">
                  <a16:creationId xmlns:a16="http://schemas.microsoft.com/office/drawing/2014/main" id="{28ECC065-535A-24EA-0C8E-37F71CA9D616}"/>
                </a:ext>
              </a:extLst>
            </p:cNvPr>
            <p:cNvSpPr txBox="1"/>
            <p:nvPr/>
          </p:nvSpPr>
          <p:spPr>
            <a:xfrm>
              <a:off x="-12456" y="8670"/>
              <a:ext cx="2726882" cy="5335955"/>
            </a:xfrm>
            <a:prstGeom prst="rect">
              <a:avLst/>
            </a:prstGeom>
          </p:spPr>
          <p:txBody>
            <a:bodyPr wrap="square" lIns="0" tIns="0" rIns="0" bIns="0" rtlCol="0" anchor="t">
              <a:spAutoFit/>
            </a:bodyPr>
            <a:lstStyle/>
            <a:p>
              <a:pPr>
                <a:lnSpc>
                  <a:spcPts val="991"/>
                </a:lnSpc>
              </a:pPr>
              <a:r>
                <a:rPr lang="fr-FR" sz="1200" spc="58" dirty="0">
                  <a:solidFill>
                    <a:srgbClr val="1E3A8F"/>
                  </a:solidFill>
                  <a:latin typeface="League Spartan" pitchFamily="50" charset="0"/>
                </a:rPr>
                <a:t>Saadia, peux-tu te présenter ?</a:t>
              </a:r>
            </a:p>
            <a:p>
              <a:pPr>
                <a:lnSpc>
                  <a:spcPts val="991"/>
                </a:lnSpc>
              </a:pPr>
              <a:endParaRPr lang="fr-FR" sz="1200" spc="58" dirty="0">
                <a:solidFill>
                  <a:srgbClr val="1E3A8F"/>
                </a:solidFill>
                <a:latin typeface="League Spartan" pitchFamily="50" charset="0"/>
              </a:endParaRPr>
            </a:p>
            <a:p>
              <a:pPr algn="just">
                <a:lnSpc>
                  <a:spcPts val="991"/>
                </a:lnSpc>
              </a:pPr>
              <a:r>
                <a:rPr lang="fr-FR" sz="1200" spc="58" dirty="0">
                  <a:solidFill>
                    <a:srgbClr val="222222"/>
                  </a:solidFill>
                  <a:latin typeface="League Spartan" pitchFamily="50" charset="0"/>
                </a:rPr>
                <a:t>J’ai intégré la CDC en 2005 en tant que gestion de carrière de catégorie C et j’y ai évolué au fil des concours internes et des mobilités. Depuis 2018, après l’obtention du concours interne catégorie A «Banque Finance», je suis analyste financier à la Direction du risque Groupe  et j’exerce aujourd’hui au sein de la Direction Régionale Nouvelle Aquitaine sous l’entité Direction du Risque Réseaux.</a:t>
              </a:r>
            </a:p>
            <a:p>
              <a:pPr algn="just">
                <a:lnSpc>
                  <a:spcPts val="991"/>
                </a:lnSpc>
              </a:pPr>
              <a:endParaRPr lang="fr-FR" sz="1200" spc="58" dirty="0">
                <a:solidFill>
                  <a:srgbClr val="1E3A8F"/>
                </a:solidFill>
                <a:latin typeface="League Spartan" pitchFamily="50" charset="0"/>
              </a:endParaRPr>
            </a:p>
            <a:p>
              <a:pPr>
                <a:lnSpc>
                  <a:spcPts val="991"/>
                </a:lnSpc>
              </a:pPr>
              <a:r>
                <a:rPr lang="fr-FR" sz="1200" spc="58" dirty="0">
                  <a:solidFill>
                    <a:srgbClr val="1E3A8F"/>
                  </a:solidFill>
                  <a:latin typeface="League Spartan" pitchFamily="50" charset="0"/>
                </a:rPr>
                <a:t>Pourquoi as-tu décidé de t’investir dans la vie syndicale ?</a:t>
              </a:r>
            </a:p>
            <a:p>
              <a:pPr>
                <a:lnSpc>
                  <a:spcPts val="991"/>
                </a:lnSpc>
              </a:pPr>
              <a:endParaRPr lang="fr-FR" sz="1200" spc="58" dirty="0">
                <a:solidFill>
                  <a:srgbClr val="1E3A8F"/>
                </a:solidFill>
                <a:latin typeface="League Spartan" pitchFamily="50" charset="0"/>
              </a:endParaRPr>
            </a:p>
            <a:p>
              <a:pPr algn="just">
                <a:lnSpc>
                  <a:spcPts val="991"/>
                </a:lnSpc>
              </a:pPr>
              <a:r>
                <a:rPr lang="fr-FR" sz="1200" spc="58" dirty="0">
                  <a:latin typeface="League Spartan" pitchFamily="50" charset="0"/>
                </a:rPr>
                <a:t>A l’heure des départs massifs à la retraite des personnes qui se sont battues pour les avantages que nous avons trouvé à notre arrivée à la CDC, il me semble important qu’une nouvelle génération prenne le relais pour maintenir mais également faire évoluer favorablement nos acquis sociaux. L’idée est de faire perdurer l’héritage afin que les nouveaux entrants en bénéficient aussi.</a:t>
              </a:r>
            </a:p>
          </p:txBody>
        </p:sp>
        <p:sp>
          <p:nvSpPr>
            <p:cNvPr id="19" name="TextBox 12">
              <a:extLst>
                <a:ext uri="{FF2B5EF4-FFF2-40B4-BE49-F238E27FC236}">
                  <a16:creationId xmlns:a16="http://schemas.microsoft.com/office/drawing/2014/main" id="{669317A8-1D34-776E-AF1F-FA253AF904ED}"/>
                </a:ext>
              </a:extLst>
            </p:cNvPr>
            <p:cNvSpPr txBox="1"/>
            <p:nvPr/>
          </p:nvSpPr>
          <p:spPr>
            <a:xfrm>
              <a:off x="3006043" y="-9525"/>
              <a:ext cx="2544706" cy="5335955"/>
            </a:xfrm>
            <a:prstGeom prst="rect">
              <a:avLst/>
            </a:prstGeom>
          </p:spPr>
          <p:txBody>
            <a:bodyPr wrap="square" lIns="0" tIns="0" rIns="0" bIns="0" rtlCol="0" anchor="t">
              <a:spAutoFit/>
            </a:bodyPr>
            <a:lstStyle/>
            <a:p>
              <a:pPr>
                <a:lnSpc>
                  <a:spcPts val="991"/>
                </a:lnSpc>
              </a:pPr>
              <a:r>
                <a:rPr lang="fr-FR" sz="1200" spc="58" dirty="0">
                  <a:solidFill>
                    <a:srgbClr val="1E3A8F"/>
                  </a:solidFill>
                  <a:latin typeface="League Spartan" pitchFamily="50" charset="0"/>
                </a:rPr>
                <a:t>Pourquoi as-tu choisi de rejoindre la </a:t>
              </a:r>
              <a:r>
                <a:rPr lang="fr-FR" sz="1200" spc="58" dirty="0">
                  <a:solidFill>
                    <a:srgbClr val="1E3A8F"/>
                  </a:solidFill>
                  <a:latin typeface="League Spartan ExtraBold" pitchFamily="50" charset="0"/>
                </a:rPr>
                <a:t>CFE-CGC</a:t>
              </a:r>
              <a:r>
                <a:rPr lang="fr-FR" sz="1200" spc="58" dirty="0">
                  <a:solidFill>
                    <a:srgbClr val="1E3A8F"/>
                  </a:solidFill>
                  <a:latin typeface="League Spartan" pitchFamily="50" charset="0"/>
                </a:rPr>
                <a:t> ?</a:t>
              </a:r>
            </a:p>
            <a:p>
              <a:pPr>
                <a:lnSpc>
                  <a:spcPts val="991"/>
                </a:lnSpc>
              </a:pPr>
              <a:endParaRPr lang="fr-FR" sz="1200" spc="58" dirty="0">
                <a:solidFill>
                  <a:srgbClr val="1E3A8F"/>
                </a:solidFill>
                <a:latin typeface="League Spartan" pitchFamily="50" charset="0"/>
              </a:endParaRPr>
            </a:p>
            <a:p>
              <a:pPr algn="just">
                <a:lnSpc>
                  <a:spcPts val="991"/>
                </a:lnSpc>
              </a:pPr>
              <a:r>
                <a:rPr lang="fr-FR" sz="1200" spc="58" dirty="0">
                  <a:latin typeface="League Spartan" pitchFamily="50" charset="0"/>
                </a:rPr>
                <a:t>En échangeant avec les représentants </a:t>
              </a:r>
              <a:r>
                <a:rPr lang="fr-FR" sz="1200" spc="58" dirty="0">
                  <a:solidFill>
                    <a:srgbClr val="1E3A8F"/>
                  </a:solidFill>
                  <a:latin typeface="League Spartan ExtraBold" pitchFamily="50" charset="0"/>
                </a:rPr>
                <a:t>CFE-CGC</a:t>
              </a:r>
              <a:r>
                <a:rPr lang="fr-FR" sz="1200" spc="58" dirty="0">
                  <a:latin typeface="League Spartan" pitchFamily="50" charset="0"/>
                </a:rPr>
                <a:t>, j’ai été conquise par la dynamique de l’équipe en place.</a:t>
              </a:r>
            </a:p>
            <a:p>
              <a:pPr algn="just">
                <a:lnSpc>
                  <a:spcPts val="991"/>
                </a:lnSpc>
              </a:pPr>
              <a:r>
                <a:rPr lang="fr-FR" sz="1200" spc="58" dirty="0">
                  <a:latin typeface="League Spartan" pitchFamily="50" charset="0"/>
                </a:rPr>
                <a:t>De plus, nous avons la chance d’avoir dans ce syndicat des experts de la défense de nos droits (Epargne salariale, gestion du temps, évolution de carrière, rémunérations, …). La </a:t>
              </a:r>
              <a:r>
                <a:rPr lang="fr-FR" sz="1200" spc="58" dirty="0">
                  <a:solidFill>
                    <a:srgbClr val="1E3A8F"/>
                  </a:solidFill>
                  <a:latin typeface="League Spartan ExtraBold" pitchFamily="50" charset="0"/>
                </a:rPr>
                <a:t>CFE-CGC</a:t>
              </a:r>
              <a:r>
                <a:rPr lang="fr-FR" sz="1200" spc="58" dirty="0">
                  <a:latin typeface="League Spartan" pitchFamily="50" charset="0"/>
                </a:rPr>
                <a:t> détient une vraie expertise qui permet des analyses pertinentes et des propositions adaptées. Cette expérience a été acquise grâce à un engagement sans faille auprès et pour le personnel depuis des années. </a:t>
              </a:r>
              <a:r>
                <a:rPr lang="fr-FR" sz="1200" spc="58" dirty="0">
                  <a:latin typeface="League Spartan ExtraBold" pitchFamily="50" charset="0"/>
                </a:rPr>
                <a:t>A leur contact, on remarque une volonté sincère de défendre les intérêts de chaque collaborateur de la CDC</a:t>
              </a:r>
              <a:r>
                <a:rPr lang="fr-FR" sz="1200" spc="58" dirty="0">
                  <a:latin typeface="League Spartan" pitchFamily="50" charset="0"/>
                </a:rPr>
                <a:t>. D’ailleurs leur récente action le montre : la non-signature de l’accord cadre.  En effet ils ont refusé de signer cet accord car la thématique « évolution de la rémunération » n’était pas à la hauteur. </a:t>
              </a:r>
            </a:p>
          </p:txBody>
        </p:sp>
        <p:sp>
          <p:nvSpPr>
            <p:cNvPr id="28" name="TextBox 13">
              <a:extLst>
                <a:ext uri="{FF2B5EF4-FFF2-40B4-BE49-F238E27FC236}">
                  <a16:creationId xmlns:a16="http://schemas.microsoft.com/office/drawing/2014/main" id="{8F62E3C5-F6B5-2916-43B7-E0B16A572E41}"/>
                </a:ext>
              </a:extLst>
            </p:cNvPr>
            <p:cNvSpPr txBox="1"/>
            <p:nvPr/>
          </p:nvSpPr>
          <p:spPr>
            <a:xfrm>
              <a:off x="5842368" y="-25667"/>
              <a:ext cx="2747605" cy="5819928"/>
            </a:xfrm>
            <a:prstGeom prst="rect">
              <a:avLst/>
            </a:prstGeom>
          </p:spPr>
          <p:txBody>
            <a:bodyPr wrap="square" lIns="0" tIns="0" rIns="0" bIns="0" rtlCol="0" anchor="t">
              <a:spAutoFit/>
            </a:bodyPr>
            <a:lstStyle/>
            <a:p>
              <a:pPr algn="just">
                <a:lnSpc>
                  <a:spcPts val="991"/>
                </a:lnSpc>
              </a:pPr>
              <a:r>
                <a:rPr lang="fr-FR" sz="1200" spc="58" dirty="0">
                  <a:latin typeface="League Spartan" pitchFamily="50" charset="0"/>
                </a:rPr>
                <a:t>La suite a montré qu’ils ont eu raison. Les évolutions de salaire ont été réduite cette année à la seule main de la Direction.</a:t>
              </a:r>
              <a:endParaRPr lang="fr-FR" sz="1200" spc="58" dirty="0">
                <a:solidFill>
                  <a:srgbClr val="1E3A8F"/>
                </a:solidFill>
                <a:latin typeface="League Spartan" pitchFamily="50" charset="0"/>
              </a:endParaRPr>
            </a:p>
            <a:p>
              <a:pPr>
                <a:lnSpc>
                  <a:spcPts val="991"/>
                </a:lnSpc>
              </a:pPr>
              <a:endParaRPr lang="fr-FR" sz="1200" spc="58" dirty="0">
                <a:solidFill>
                  <a:srgbClr val="1E3A8F"/>
                </a:solidFill>
                <a:latin typeface="League Spartan" pitchFamily="50" charset="0"/>
              </a:endParaRPr>
            </a:p>
            <a:p>
              <a:pPr>
                <a:lnSpc>
                  <a:spcPts val="991"/>
                </a:lnSpc>
              </a:pPr>
              <a:r>
                <a:rPr lang="fr-FR" sz="1200" spc="58" dirty="0">
                  <a:solidFill>
                    <a:srgbClr val="1E3A8F"/>
                  </a:solidFill>
                  <a:latin typeface="League Spartan" pitchFamily="50" charset="0"/>
                </a:rPr>
                <a:t>Tes perspectives pour l’avenir ?</a:t>
              </a:r>
            </a:p>
            <a:p>
              <a:pPr>
                <a:lnSpc>
                  <a:spcPts val="991"/>
                </a:lnSpc>
              </a:pPr>
              <a:endParaRPr lang="fr-FR" sz="1200" spc="58" dirty="0">
                <a:solidFill>
                  <a:srgbClr val="1E3A8F"/>
                </a:solidFill>
                <a:latin typeface="League Spartan" pitchFamily="50" charset="0"/>
              </a:endParaRPr>
            </a:p>
            <a:p>
              <a:pPr algn="just">
                <a:lnSpc>
                  <a:spcPts val="991"/>
                </a:lnSpc>
              </a:pPr>
              <a:r>
                <a:rPr lang="fr-FR" sz="1200" spc="58" dirty="0">
                  <a:latin typeface="League Spartan" pitchFamily="50" charset="0"/>
                </a:rPr>
                <a:t>Je rejoins cet été l’équipe </a:t>
              </a:r>
              <a:r>
                <a:rPr lang="fr-FR" sz="1200" spc="58" dirty="0">
                  <a:solidFill>
                    <a:srgbClr val="1E3A8F"/>
                  </a:solidFill>
                  <a:latin typeface="League Spartan ExtraBold" pitchFamily="50" charset="0"/>
                </a:rPr>
                <a:t>CFE-CGC</a:t>
              </a:r>
              <a:r>
                <a:rPr lang="fr-FR" sz="1200" spc="58" dirty="0">
                  <a:latin typeface="League Spartan" pitchFamily="50" charset="0"/>
                </a:rPr>
                <a:t> en tant que permanente syndicale sur le site de Bordeaux.</a:t>
              </a:r>
            </a:p>
            <a:p>
              <a:pPr algn="just">
                <a:lnSpc>
                  <a:spcPts val="991"/>
                </a:lnSpc>
              </a:pPr>
              <a:r>
                <a:rPr lang="fr-FR" sz="1200" spc="58" dirty="0">
                  <a:latin typeface="League Spartan ExtraBold" pitchFamily="50" charset="0"/>
                </a:rPr>
                <a:t>Je souhaite aider mes collègues dans leurs projets de carrière et agir pour la défense de leurs droits. Les écouter, les motiver et les outiller si besoin, le tout dans la bienveillance et la bonne humeur.</a:t>
              </a:r>
            </a:p>
            <a:p>
              <a:pPr algn="just">
                <a:lnSpc>
                  <a:spcPts val="991"/>
                </a:lnSpc>
              </a:pPr>
              <a:r>
                <a:rPr lang="fr-FR" sz="1200" spc="58" dirty="0">
                  <a:latin typeface="League Spartan" pitchFamily="50" charset="0"/>
                </a:rPr>
                <a:t>Sur Bordeaux, je souhaite pouvoir siéger dans les instances locales afin de traiter plus spécifiquement et plus particulièrement des problématiques du site Bordelais.</a:t>
              </a:r>
            </a:p>
            <a:p>
              <a:pPr algn="just">
                <a:lnSpc>
                  <a:spcPts val="991"/>
                </a:lnSpc>
              </a:pPr>
              <a:r>
                <a:rPr lang="fr-FR" sz="1200" spc="58" dirty="0">
                  <a:latin typeface="League Spartan" pitchFamily="50" charset="0"/>
                </a:rPr>
                <a:t>Pour cela, je m’investis déjà afin de proposer une liste de candidat(e)s </a:t>
              </a:r>
              <a:r>
                <a:rPr lang="fr-FR" sz="1200" spc="58" dirty="0">
                  <a:solidFill>
                    <a:srgbClr val="1E3A8F"/>
                  </a:solidFill>
                  <a:latin typeface="League Spartan ExtraBold" pitchFamily="50" charset="0"/>
                </a:rPr>
                <a:t>CFE-CGC</a:t>
              </a:r>
              <a:r>
                <a:rPr lang="fr-FR" sz="1200" spc="58" dirty="0">
                  <a:latin typeface="League Spartan" pitchFamily="50" charset="0"/>
                </a:rPr>
                <a:t> pour les élections de décembre 2022 et pour construire, tant au niveau national que local, une charte revendicative cohérente et non électoraliste qui je l’espère donnera envie à mes collègues de soutenir le projet </a:t>
              </a:r>
              <a:r>
                <a:rPr lang="fr-FR" sz="1200" spc="58" dirty="0">
                  <a:solidFill>
                    <a:srgbClr val="1E3A8F"/>
                  </a:solidFill>
                  <a:latin typeface="League Spartan ExtraBold" pitchFamily="50" charset="0"/>
                </a:rPr>
                <a:t>CFE-CGC</a:t>
              </a:r>
              <a:r>
                <a:rPr lang="fr-FR" sz="1200" spc="58" dirty="0">
                  <a:latin typeface="League Spartan" pitchFamily="50" charset="0"/>
                </a:rPr>
                <a:t>.</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3026</TotalTime>
  <Words>829</Words>
  <Application>Microsoft Office PowerPoint</Application>
  <PresentationFormat>Personnalisé</PresentationFormat>
  <Paragraphs>205</Paragraphs>
  <Slides>4</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vt:i4>
      </vt:variant>
    </vt:vector>
  </HeadingPairs>
  <TitlesOfParts>
    <vt:vector size="9" baseType="lpstr">
      <vt:lpstr>Calibri</vt:lpstr>
      <vt:lpstr>Arial</vt:lpstr>
      <vt:lpstr>League Spartan</vt:lpstr>
      <vt:lpstr>League Spartan ExtraBold</vt:lpstr>
      <vt:lpstr>Office Theme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Noir et Jaune Moderne Entreprise Bulletin d'information</dc:title>
  <dc:creator>LoloMan</dc:creator>
  <cp:lastModifiedBy>Ba, Marie-Claire</cp:lastModifiedBy>
  <cp:revision>504</cp:revision>
  <dcterms:created xsi:type="dcterms:W3CDTF">2006-08-16T00:00:00Z</dcterms:created>
  <dcterms:modified xsi:type="dcterms:W3CDTF">2022-08-19T12:55:53Z</dcterms:modified>
  <dc:identifier>DAEnvY8uufU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87ec98-8aff-418c-9455-dc857e1ea7dc_Enabled">
    <vt:lpwstr>true</vt:lpwstr>
  </property>
  <property fmtid="{D5CDD505-2E9C-101B-9397-08002B2CF9AE}" pid="3" name="MSIP_Label_1387ec98-8aff-418c-9455-dc857e1ea7dc_SetDate">
    <vt:lpwstr>2022-08-19T12:55:19Z</vt:lpwstr>
  </property>
  <property fmtid="{D5CDD505-2E9C-101B-9397-08002B2CF9AE}" pid="4" name="MSIP_Label_1387ec98-8aff-418c-9455-dc857e1ea7dc_Method">
    <vt:lpwstr>Standard</vt:lpwstr>
  </property>
  <property fmtid="{D5CDD505-2E9C-101B-9397-08002B2CF9AE}" pid="5" name="MSIP_Label_1387ec98-8aff-418c-9455-dc857e1ea7dc_Name">
    <vt:lpwstr>1387ec98-8aff-418c-9455-dc857e1ea7dc</vt:lpwstr>
  </property>
  <property fmtid="{D5CDD505-2E9C-101B-9397-08002B2CF9AE}" pid="6" name="MSIP_Label_1387ec98-8aff-418c-9455-dc857e1ea7dc_SiteId">
    <vt:lpwstr>6eab6365-8194-49c6-a4d0-e2d1a0fbeb74</vt:lpwstr>
  </property>
  <property fmtid="{D5CDD505-2E9C-101B-9397-08002B2CF9AE}" pid="7" name="MSIP_Label_1387ec98-8aff-418c-9455-dc857e1ea7dc_ActionId">
    <vt:lpwstr>2bbc30eb-8c52-4e96-be6e-c52e71d3b744</vt:lpwstr>
  </property>
  <property fmtid="{D5CDD505-2E9C-101B-9397-08002B2CF9AE}" pid="8" name="MSIP_Label_1387ec98-8aff-418c-9455-dc857e1ea7dc_ContentBits">
    <vt:lpwstr>2</vt:lpwstr>
  </property>
</Properties>
</file>