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9" r:id="rId2"/>
    <p:sldId id="298" r:id="rId3"/>
  </p:sldIdLst>
  <p:sldSz cx="9144000" cy="6858000" type="screen4x3"/>
  <p:notesSz cx="6797675" cy="9926638"/>
  <p:defaultTextStyle>
    <a:defPPr>
      <a:defRPr lang="fr-FR"/>
    </a:defPPr>
    <a:lvl1pPr marL="0" algn="l" defTabSz="8823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41193" algn="l" defTabSz="8823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82375" algn="l" defTabSz="8823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23549" algn="l" defTabSz="8823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64725" algn="l" defTabSz="8823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05909" algn="l" defTabSz="8823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47085" algn="l" defTabSz="8823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088268" algn="l" defTabSz="8823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529446" algn="l" defTabSz="88237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rega, François-Robert" initials="FF" lastIdx="0" clrIdx="0">
    <p:extLst>
      <p:ext uri="{19B8F6BF-5375-455C-9EA6-DF929625EA0E}">
        <p15:presenceInfo xmlns:p15="http://schemas.microsoft.com/office/powerpoint/2012/main" userId="S-1-5-21-57989841-1770027372-682003330-41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A8F"/>
    <a:srgbClr val="F7BD19"/>
    <a:srgbClr val="A0A09A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86391" autoAdjust="0"/>
  </p:normalViewPr>
  <p:slideViewPr>
    <p:cSldViewPr>
      <p:cViewPr varScale="1">
        <p:scale>
          <a:sx n="91" d="100"/>
          <a:sy n="91" d="100"/>
        </p:scale>
        <p:origin x="69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53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EEDFECE-B8BB-4709-95B4-FF342C6739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850482-FBD7-446B-8C11-5AEF039A53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A8294-72F9-402E-A87B-A24A4C91CE93}" type="datetimeFigureOut">
              <a:rPr lang="fr-FR" smtClean="0"/>
              <a:t>02/11/2020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CD77FB-B85C-40DB-83D2-C98B8D67F2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F6D96E4-5D47-413D-B92C-7682053597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59D69-83E9-4781-9355-10C373D83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527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5" y="6"/>
            <a:ext cx="2945659" cy="496331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58" y="6"/>
            <a:ext cx="2945659" cy="496331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r">
              <a:defRPr sz="1200"/>
            </a:lvl1pPr>
          </a:lstStyle>
          <a:p>
            <a:fld id="{9175142C-7332-4F25-A2A9-4E1129C1DD39}" type="datetimeFigureOut">
              <a:rPr lang="fr-FR" smtClean="0"/>
              <a:t>02/11/2020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5" rIns="91409" bIns="4570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61"/>
            <a:ext cx="5438140" cy="4466987"/>
          </a:xfrm>
          <a:prstGeom prst="rect">
            <a:avLst/>
          </a:prstGeom>
        </p:spPr>
        <p:txBody>
          <a:bodyPr vert="horz" lIns="91409" tIns="45705" rIns="91409" bIns="45705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5" y="9428585"/>
            <a:ext cx="2945659" cy="496331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58" y="9428585"/>
            <a:ext cx="2945659" cy="496331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r">
              <a:defRPr sz="1200"/>
            </a:lvl1pPr>
          </a:lstStyle>
          <a:p>
            <a:fld id="{22048397-C0C8-416F-BA15-435ECF15FE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0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825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41271" algn="l" defTabSz="8825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882524" algn="l" defTabSz="8825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23783" algn="l" defTabSz="8825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765036" algn="l" defTabSz="8825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06298" algn="l" defTabSz="8825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647559" algn="l" defTabSz="8825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088813" algn="l" defTabSz="8825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530069" algn="l" defTabSz="8825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Pr>
        <a:solidFill>
          <a:srgbClr val="1D3A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3B05749B-8AE3-4D3E-B367-84981879F8A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3027948" y="3027947"/>
            <a:ext cx="6858000" cy="802105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1"/>
          </a:gradFill>
        </p:spPr>
        <p:txBody>
          <a:bodyPr>
            <a:normAutofit fontScale="97500"/>
          </a:bodyPr>
          <a:lstStyle>
            <a:lvl1pPr algn="ctr" defTabSz="88237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400" spc="100" dirty="0">
              <a:solidFill>
                <a:srgbClr val="A0A09A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roadway" pitchFamily="82" charset="0"/>
            </a:endParaRPr>
          </a:p>
          <a:p>
            <a:r>
              <a:rPr lang="fr-FR" sz="3300" spc="1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roadway" pitchFamily="82" charset="0"/>
              </a:rPr>
              <a:t>INFORMATIONS  SYNDICALES</a:t>
            </a:r>
            <a:endParaRPr lang="fr-FR" sz="3300" spc="100" dirty="0">
              <a:solidFill>
                <a:schemeClr val="bg1"/>
              </a:solidFill>
              <a:latin typeface="Broadway" pitchFamily="82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3CD17EE-7657-44C8-A200-3895FBAD70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4624"/>
            <a:ext cx="1163258" cy="14400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54BC659A-872B-4F72-96DD-C9E8262FB57F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038261"/>
            <a:ext cx="708480" cy="728534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:a16="http://schemas.microsoft.com/office/drawing/2014/main" id="{44D8EB05-4B64-43CF-9C93-77C39AA2F803}"/>
              </a:ext>
            </a:extLst>
          </p:cNvPr>
          <p:cNvGrpSpPr/>
          <p:nvPr userDrawn="1"/>
        </p:nvGrpSpPr>
        <p:grpSpPr>
          <a:xfrm>
            <a:off x="7884368" y="6302905"/>
            <a:ext cx="1074259" cy="295753"/>
            <a:chOff x="7256933" y="6076430"/>
            <a:chExt cx="1262192" cy="396000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84F5A80D-605E-4099-8347-63E3D4F617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0599" y="6076430"/>
              <a:ext cx="406478" cy="396000"/>
            </a:xfrm>
            <a:prstGeom prst="rect">
              <a:avLst/>
            </a:prstGeom>
          </p:spPr>
        </p:pic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7CC46635-E156-4BC3-BC3C-C3F49E2BCC0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125" y="6076430"/>
              <a:ext cx="396000" cy="396000"/>
            </a:xfrm>
            <a:prstGeom prst="rect">
              <a:avLst/>
            </a:prstGeom>
          </p:spPr>
        </p:pic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0E5616BC-780F-4A3A-A1C3-E5A040B85F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6933" y="6076430"/>
              <a:ext cx="398096" cy="396000"/>
            </a:xfrm>
            <a:prstGeom prst="rect">
              <a:avLst/>
            </a:prstGeom>
          </p:spPr>
        </p:pic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E9B4857C-B012-4FE5-AC9E-6F742CFC614C}"/>
              </a:ext>
            </a:extLst>
          </p:cNvPr>
          <p:cNvSpPr txBox="1"/>
          <p:nvPr userDrawn="1"/>
        </p:nvSpPr>
        <p:spPr>
          <a:xfrm>
            <a:off x="2199882" y="6284581"/>
            <a:ext cx="5090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</a:rPr>
              <a:t>Nous contacter : </a:t>
            </a:r>
            <a:r>
              <a:rPr lang="fr-FR" sz="2000" dirty="0">
                <a:solidFill>
                  <a:schemeClr val="bg1"/>
                </a:solidFill>
              </a:rPr>
              <a:t>cfe-cgc.cdc@caissedesdepots.fr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59006F10-8EF6-40EA-8F12-EB8A6DD5ECCE}"/>
              </a:ext>
            </a:extLst>
          </p:cNvPr>
          <p:cNvCxnSpPr/>
          <p:nvPr userDrawn="1"/>
        </p:nvCxnSpPr>
        <p:spPr>
          <a:xfrm>
            <a:off x="802105" y="5697108"/>
            <a:ext cx="8341895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6A9E3390-8D0D-4367-80B7-AE7A5A0847F5}"/>
              </a:ext>
            </a:extLst>
          </p:cNvPr>
          <p:cNvSpPr txBox="1"/>
          <p:nvPr userDrawn="1"/>
        </p:nvSpPr>
        <p:spPr>
          <a:xfrm>
            <a:off x="4860032" y="5796192"/>
            <a:ext cx="4526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none" dirty="0">
                <a:solidFill>
                  <a:schemeClr val="bg1"/>
                </a:solidFill>
              </a:rPr>
              <a:t>Notre Site : https://cdc.cfe-cgc.fr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2411B7C-3519-45D5-BC27-89AE1AAAB25D}"/>
              </a:ext>
            </a:extLst>
          </p:cNvPr>
          <p:cNvSpPr txBox="1"/>
          <p:nvPr userDrawn="1"/>
        </p:nvSpPr>
        <p:spPr>
          <a:xfrm>
            <a:off x="3004740" y="5723833"/>
            <a:ext cx="1801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Freestyle Script" panose="030804020302050B0404" pitchFamily="66" charset="0"/>
              </a:rPr>
              <a:t>L’Indispensable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D16529C-B7DD-4379-B863-545BAF507F2D}"/>
              </a:ext>
            </a:extLst>
          </p:cNvPr>
          <p:cNvSpPr txBox="1"/>
          <p:nvPr userDrawn="1"/>
        </p:nvSpPr>
        <p:spPr>
          <a:xfrm>
            <a:off x="1802494" y="5824943"/>
            <a:ext cx="1278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Téléchargez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2964E0C-C2D5-4053-AA46-4E5CF62D2806}"/>
              </a:ext>
            </a:extLst>
          </p:cNvPr>
          <p:cNvSpPr txBox="1"/>
          <p:nvPr userDrawn="1"/>
        </p:nvSpPr>
        <p:spPr>
          <a:xfrm>
            <a:off x="811070" y="5686859"/>
            <a:ext cx="870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Flashez</a:t>
            </a:r>
          </a:p>
        </p:txBody>
      </p:sp>
    </p:spTree>
    <p:extLst>
      <p:ext uri="{BB962C8B-B14F-4D97-AF65-F5344CB8AC3E}">
        <p14:creationId xmlns:p14="http://schemas.microsoft.com/office/powerpoint/2010/main" val="166370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/>
    </mc:Choice>
    <mc:Fallback xmlns="">
      <p:transition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C7496A3B-F989-48A6-BA22-F5C8E5CDFE15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3027948" y="3027947"/>
            <a:ext cx="6858000" cy="802105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1"/>
          </a:gradFill>
        </p:spPr>
        <p:txBody>
          <a:bodyPr>
            <a:normAutofit fontScale="97500"/>
          </a:bodyPr>
          <a:lstStyle>
            <a:lvl1pPr algn="ctr" defTabSz="88237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400" spc="100" dirty="0">
              <a:solidFill>
                <a:srgbClr val="A0A09A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roadway" pitchFamily="82" charset="0"/>
            </a:endParaRPr>
          </a:p>
          <a:p>
            <a:r>
              <a:rPr lang="fr-FR" sz="3300" spc="1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roadway" pitchFamily="82" charset="0"/>
              </a:rPr>
              <a:t>INFORMATIONS  SYNDICALES</a:t>
            </a:r>
            <a:endParaRPr lang="fr-FR" sz="3300" spc="100" dirty="0">
              <a:solidFill>
                <a:schemeClr val="bg1"/>
              </a:solidFill>
              <a:latin typeface="Broadway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15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mc:AlternateContent xmlns:mc="http://schemas.openxmlformats.org/markup-compatibility/2006" xmlns:p14="http://schemas.microsoft.com/office/powerpoint/2010/main">
    <mc:Choice Requires="p14">
      <p:transition p14:dur="100" advClick="0" advTm="10000"/>
    </mc:Choice>
    <mc:Fallback xmlns="">
      <p:transition advClick="0" advTm="10000"/>
    </mc:Fallback>
  </mc:AlternateContent>
  <p:txStyles>
    <p:titleStyle>
      <a:lvl1pPr algn="ctr" defTabSz="88237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882" indent="-330882" algn="l" defTabSz="88237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16912" indent="-275741" algn="l" defTabSz="88237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02946" indent="-220591" algn="l" defTabSz="88237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44125" indent="-220591" algn="l" defTabSz="88237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5312" indent="-220591" algn="l" defTabSz="88237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494" indent="-220591" algn="l" defTabSz="8823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67675" indent="-220591" algn="l" defTabSz="8823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08857" indent="-220591" algn="l" defTabSz="8823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50040" indent="-220591" algn="l" defTabSz="8823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82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1193" algn="l" defTabSz="882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82375" algn="l" defTabSz="882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23549" algn="l" defTabSz="882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64725" algn="l" defTabSz="882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05909" algn="l" defTabSz="882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47085" algn="l" defTabSz="882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8268" algn="l" defTabSz="882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9446" algn="l" defTabSz="882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oneTexte 24">
            <a:extLst>
              <a:ext uri="{FF2B5EF4-FFF2-40B4-BE49-F238E27FC236}">
                <a16:creationId xmlns:a16="http://schemas.microsoft.com/office/drawing/2014/main" id="{FBD9C09E-910E-4C0E-AD65-4FCBBCBA2A03}"/>
              </a:ext>
            </a:extLst>
          </p:cNvPr>
          <p:cNvSpPr txBox="1"/>
          <p:nvPr/>
        </p:nvSpPr>
        <p:spPr>
          <a:xfrm>
            <a:off x="2199882" y="6284581"/>
            <a:ext cx="5090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</a:rPr>
              <a:t>Nous contacter : </a:t>
            </a:r>
            <a:r>
              <a:rPr lang="fr-FR" sz="2000" dirty="0">
                <a:solidFill>
                  <a:schemeClr val="bg1"/>
                </a:solidFill>
              </a:rPr>
              <a:t>cfe-cgc.cdc@caissedesdepots.fr</a:t>
            </a:r>
          </a:p>
        </p:txBody>
      </p:sp>
      <p:pic>
        <p:nvPicPr>
          <p:cNvPr id="3" name="Image 2" descr="Une image contenant lumière&#10;&#10;Description générée automatiquement">
            <a:extLst>
              <a:ext uri="{FF2B5EF4-FFF2-40B4-BE49-F238E27FC236}">
                <a16:creationId xmlns:a16="http://schemas.microsoft.com/office/drawing/2014/main" id="{26C63C64-BCA1-444E-BA0A-4044C4B4A1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597" y="1778975"/>
            <a:ext cx="1981477" cy="2343477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AF7AF18-6547-47EF-8117-A053B9886CF5}"/>
              </a:ext>
            </a:extLst>
          </p:cNvPr>
          <p:cNvSpPr txBox="1"/>
          <p:nvPr/>
        </p:nvSpPr>
        <p:spPr>
          <a:xfrm>
            <a:off x="3261190" y="292735"/>
            <a:ext cx="40041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solidFill>
                  <a:srgbClr val="FF0000"/>
                </a:solidFill>
              </a:rPr>
              <a:t>Inquiétudes…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96FCBE2-878A-4BB6-A388-8CD6D94A603B}"/>
              </a:ext>
            </a:extLst>
          </p:cNvPr>
          <p:cNvSpPr txBox="1"/>
          <p:nvPr/>
        </p:nvSpPr>
        <p:spPr>
          <a:xfrm>
            <a:off x="2325234" y="4909991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Décès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9DAFC96-F2A9-4B8A-B2B9-943E8B73AB3D}"/>
              </a:ext>
            </a:extLst>
          </p:cNvPr>
          <p:cNvSpPr txBox="1"/>
          <p:nvPr/>
        </p:nvSpPr>
        <p:spPr>
          <a:xfrm>
            <a:off x="1137510" y="3154343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Maladie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2F19900-1FF5-4F24-B2BD-5774AC634B5B}"/>
              </a:ext>
            </a:extLst>
          </p:cNvPr>
          <p:cNvSpPr txBox="1"/>
          <p:nvPr/>
        </p:nvSpPr>
        <p:spPr>
          <a:xfrm>
            <a:off x="7032081" y="315591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NAO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6421F24-A296-4893-8494-2A65DA5A740F}"/>
              </a:ext>
            </a:extLst>
          </p:cNvPr>
          <p:cNvSpPr txBox="1"/>
          <p:nvPr/>
        </p:nvSpPr>
        <p:spPr>
          <a:xfrm>
            <a:off x="7025112" y="2766048"/>
            <a:ext cx="1626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Valeur du point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A60A2DD-2915-4DEA-A0A7-A67E8B0A4BE8}"/>
              </a:ext>
            </a:extLst>
          </p:cNvPr>
          <p:cNvSpPr txBox="1"/>
          <p:nvPr/>
        </p:nvSpPr>
        <p:spPr>
          <a:xfrm>
            <a:off x="4103217" y="4633946"/>
            <a:ext cx="1630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Les </a:t>
            </a:r>
            <a:r>
              <a:rPr lang="fr-FR" dirty="0" err="1">
                <a:solidFill>
                  <a:schemeClr val="bg1"/>
                </a:solidFill>
              </a:rPr>
              <a:t>Florineiges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610EB00-F14B-4843-A18A-FEFB91267241}"/>
              </a:ext>
            </a:extLst>
          </p:cNvPr>
          <p:cNvSpPr txBox="1"/>
          <p:nvPr/>
        </p:nvSpPr>
        <p:spPr>
          <a:xfrm>
            <a:off x="2319244" y="4563737"/>
            <a:ext cx="1503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Prévoyance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49860CD-9068-4A83-973B-4DF5CF1C993F}"/>
              </a:ext>
            </a:extLst>
          </p:cNvPr>
          <p:cNvSpPr txBox="1"/>
          <p:nvPr/>
        </p:nvSpPr>
        <p:spPr>
          <a:xfrm>
            <a:off x="2300213" y="3465579"/>
            <a:ext cx="1269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Prévention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C9B047A-AF2C-4104-83E2-3330017E4741}"/>
              </a:ext>
            </a:extLst>
          </p:cNvPr>
          <p:cNvSpPr txBox="1"/>
          <p:nvPr/>
        </p:nvSpPr>
        <p:spPr>
          <a:xfrm>
            <a:off x="2319244" y="4217893"/>
            <a:ext cx="1110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Santé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1FC61EF-00A3-404C-BA2A-5EAF1646C6A1}"/>
              </a:ext>
            </a:extLst>
          </p:cNvPr>
          <p:cNvSpPr txBox="1"/>
          <p:nvPr/>
        </p:nvSpPr>
        <p:spPr>
          <a:xfrm>
            <a:off x="1142011" y="3843518"/>
            <a:ext cx="1623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CDC Mutuelle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D43E1FC-9EED-476A-8988-14F32CBE37F6}"/>
              </a:ext>
            </a:extLst>
          </p:cNvPr>
          <p:cNvSpPr txBox="1"/>
          <p:nvPr/>
        </p:nvSpPr>
        <p:spPr>
          <a:xfrm>
            <a:off x="7032081" y="1945384"/>
            <a:ext cx="976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PER ECO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A310D92-CB9A-46CF-880E-21037B1CA0B0}"/>
              </a:ext>
            </a:extLst>
          </p:cNvPr>
          <p:cNvSpPr txBox="1"/>
          <p:nvPr/>
        </p:nvSpPr>
        <p:spPr>
          <a:xfrm>
            <a:off x="4103216" y="4219553"/>
            <a:ext cx="1967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Même les loisirs !!!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2A8F422-1399-4D93-ABCB-546E9AC129DB}"/>
              </a:ext>
            </a:extLst>
          </p:cNvPr>
          <p:cNvSpPr txBox="1"/>
          <p:nvPr/>
        </p:nvSpPr>
        <p:spPr>
          <a:xfrm>
            <a:off x="7028464" y="235665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LSG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893BE93-4F45-4E03-A2FB-62B43E1B2DDA}"/>
              </a:ext>
            </a:extLst>
          </p:cNvPr>
          <p:cNvSpPr txBox="1"/>
          <p:nvPr/>
        </p:nvSpPr>
        <p:spPr>
          <a:xfrm>
            <a:off x="1204464" y="1688374"/>
            <a:ext cx="1095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Sanitaires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8640025-AE10-4558-93EB-912AF7C029C3}"/>
              </a:ext>
            </a:extLst>
          </p:cNvPr>
          <p:cNvSpPr txBox="1"/>
          <p:nvPr/>
        </p:nvSpPr>
        <p:spPr>
          <a:xfrm>
            <a:off x="6641959" y="1514381"/>
            <a:ext cx="1246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Financières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49E364E-0158-4A22-A9D0-5549134800CB}"/>
              </a:ext>
            </a:extLst>
          </p:cNvPr>
          <p:cNvSpPr txBox="1"/>
          <p:nvPr/>
        </p:nvSpPr>
        <p:spPr>
          <a:xfrm rot="20195594">
            <a:off x="1144788" y="2228741"/>
            <a:ext cx="2348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CORONAVIRUS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419A17C-1AE3-465C-B89A-31652F37E0CE}"/>
              </a:ext>
            </a:extLst>
          </p:cNvPr>
          <p:cNvSpPr txBox="1"/>
          <p:nvPr/>
        </p:nvSpPr>
        <p:spPr>
          <a:xfrm>
            <a:off x="6591229" y="4140638"/>
            <a:ext cx="1836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Déménagements 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C775174-47BB-4370-B788-9CD25661C000}"/>
              </a:ext>
            </a:extLst>
          </p:cNvPr>
          <p:cNvSpPr txBox="1"/>
          <p:nvPr/>
        </p:nvSpPr>
        <p:spPr>
          <a:xfrm>
            <a:off x="6591229" y="3721975"/>
            <a:ext cx="1706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Professionnelles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90B2D191-1EF1-4CF4-84B2-5255C0EAC437}"/>
              </a:ext>
            </a:extLst>
          </p:cNvPr>
          <p:cNvSpPr txBox="1"/>
          <p:nvPr/>
        </p:nvSpPr>
        <p:spPr>
          <a:xfrm>
            <a:off x="6585943" y="4530504"/>
            <a:ext cx="1408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Densification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ECA0517-2694-46D2-8EBA-DCC69D44F1E6}"/>
              </a:ext>
            </a:extLst>
          </p:cNvPr>
          <p:cNvSpPr txBox="1"/>
          <p:nvPr/>
        </p:nvSpPr>
        <p:spPr>
          <a:xfrm>
            <a:off x="6585943" y="4919263"/>
            <a:ext cx="1671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Reconnaissance</a:t>
            </a:r>
          </a:p>
        </p:txBody>
      </p:sp>
    </p:spTree>
    <p:extLst>
      <p:ext uri="{BB962C8B-B14F-4D97-AF65-F5344CB8AC3E}">
        <p14:creationId xmlns:p14="http://schemas.microsoft.com/office/powerpoint/2010/main" val="317878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/>
    </mc:Choice>
    <mc:Fallback xmlns="">
      <p:transition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500"/>
                            </p:stCondLst>
                            <p:childTnLst>
                              <p:par>
                                <p:cTn id="9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1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3A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86F55BA6-4DD1-49B6-A387-EE920B672AA5}"/>
              </a:ext>
            </a:extLst>
          </p:cNvPr>
          <p:cNvSpPr txBox="1"/>
          <p:nvPr/>
        </p:nvSpPr>
        <p:spPr>
          <a:xfrm>
            <a:off x="4251474" y="312122"/>
            <a:ext cx="36215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>
                <a:solidFill>
                  <a:schemeClr val="bg1"/>
                </a:solidFill>
                <a:latin typeface="Freestyle Script" panose="030804020302050B0404" pitchFamily="66" charset="0"/>
              </a:rPr>
              <a:t>L’Indispensable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3E4920A0-978F-4516-BECE-C22B1C73FC0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20" y="4001188"/>
            <a:ext cx="879265" cy="930491"/>
          </a:xfrm>
          <a:prstGeom prst="rect">
            <a:avLst/>
          </a:prstGeom>
        </p:spPr>
      </p:pic>
      <p:sp>
        <p:nvSpPr>
          <p:cNvPr id="7" name="Organigramme : Décision 6">
            <a:extLst>
              <a:ext uri="{FF2B5EF4-FFF2-40B4-BE49-F238E27FC236}">
                <a16:creationId xmlns:a16="http://schemas.microsoft.com/office/drawing/2014/main" id="{DAC33783-D553-4FE1-B98B-604CD9CE7BCC}"/>
              </a:ext>
            </a:extLst>
          </p:cNvPr>
          <p:cNvSpPr/>
          <p:nvPr/>
        </p:nvSpPr>
        <p:spPr>
          <a:xfrm>
            <a:off x="3312968" y="1871215"/>
            <a:ext cx="2217369" cy="86882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Pour un iPhone </a:t>
            </a: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B11F67B3-79A1-4ADD-9022-3954D2BC3D48}"/>
              </a:ext>
            </a:extLst>
          </p:cNvPr>
          <p:cNvGrpSpPr/>
          <p:nvPr/>
        </p:nvGrpSpPr>
        <p:grpSpPr>
          <a:xfrm>
            <a:off x="6228232" y="3639815"/>
            <a:ext cx="2391034" cy="504000"/>
            <a:chOff x="5994803" y="3473565"/>
            <a:chExt cx="2391034" cy="504000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332A399D-D90F-4908-B2B0-61B2A6CF304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85" t="6275" r="4732" b="6255"/>
            <a:stretch/>
          </p:blipFill>
          <p:spPr>
            <a:xfrm>
              <a:off x="6873837" y="3473565"/>
              <a:ext cx="1512000" cy="504000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0E6DB6F3-E699-463A-B6A6-FB43F90BBCC4}"/>
                </a:ext>
              </a:extLst>
            </p:cNvPr>
            <p:cNvSpPr txBox="1"/>
            <p:nvPr/>
          </p:nvSpPr>
          <p:spPr>
            <a:xfrm>
              <a:off x="5994803" y="3540899"/>
              <a:ext cx="963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Aller sur</a:t>
              </a:r>
            </a:p>
          </p:txBody>
        </p:sp>
      </p:grpSp>
      <p:sp>
        <p:nvSpPr>
          <p:cNvPr id="20" name="ZoneTexte 19">
            <a:extLst>
              <a:ext uri="{FF2B5EF4-FFF2-40B4-BE49-F238E27FC236}">
                <a16:creationId xmlns:a16="http://schemas.microsoft.com/office/drawing/2014/main" id="{4CD74453-D749-4967-AF8F-DC901E71E17B}"/>
              </a:ext>
            </a:extLst>
          </p:cNvPr>
          <p:cNvSpPr txBox="1"/>
          <p:nvPr/>
        </p:nvSpPr>
        <p:spPr>
          <a:xfrm>
            <a:off x="3435442" y="3403191"/>
            <a:ext cx="1968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Flasher ce QR code</a:t>
            </a:r>
          </a:p>
        </p:txBody>
      </p:sp>
      <p:sp>
        <p:nvSpPr>
          <p:cNvPr id="21" name="Organigramme : Décision 20">
            <a:extLst>
              <a:ext uri="{FF2B5EF4-FFF2-40B4-BE49-F238E27FC236}">
                <a16:creationId xmlns:a16="http://schemas.microsoft.com/office/drawing/2014/main" id="{13F29122-57C4-4B0B-8B35-093B7137FAF4}"/>
              </a:ext>
            </a:extLst>
          </p:cNvPr>
          <p:cNvSpPr/>
          <p:nvPr/>
        </p:nvSpPr>
        <p:spPr>
          <a:xfrm>
            <a:off x="6349438" y="1871215"/>
            <a:ext cx="2217369" cy="86882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Pour un Android</a:t>
            </a: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9866CCF1-6EDD-4F39-A0A4-DE14680AB800}"/>
              </a:ext>
            </a:extLst>
          </p:cNvPr>
          <p:cNvGrpSpPr/>
          <p:nvPr/>
        </p:nvGrpSpPr>
        <p:grpSpPr>
          <a:xfrm>
            <a:off x="6159730" y="4397647"/>
            <a:ext cx="2694288" cy="646331"/>
            <a:chOff x="6025408" y="4214772"/>
            <a:chExt cx="2694288" cy="646331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6C216D3F-2820-4CDA-9DF7-58EAF156511A}"/>
                </a:ext>
              </a:extLst>
            </p:cNvPr>
            <p:cNvSpPr txBox="1"/>
            <p:nvPr/>
          </p:nvSpPr>
          <p:spPr>
            <a:xfrm>
              <a:off x="6753344" y="4214772"/>
              <a:ext cx="19663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dirty="0">
                  <a:solidFill>
                    <a:schemeClr val="bg1"/>
                  </a:solidFill>
                  <a:latin typeface="Freestyle Script" panose="030804020302050B0404" pitchFamily="66" charset="0"/>
                </a:rPr>
                <a:t>L’Indispensable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9B7DAAF-FAB1-488A-AA7E-0408AC01F34D}"/>
                </a:ext>
              </a:extLst>
            </p:cNvPr>
            <p:cNvSpPr txBox="1"/>
            <p:nvPr/>
          </p:nvSpPr>
          <p:spPr>
            <a:xfrm>
              <a:off x="6025408" y="4353271"/>
              <a:ext cx="6767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Saisir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DA1A3349-714C-4D72-9D95-2DA93B4720E6}"/>
              </a:ext>
            </a:extLst>
          </p:cNvPr>
          <p:cNvSpPr/>
          <p:nvPr/>
        </p:nvSpPr>
        <p:spPr>
          <a:xfrm>
            <a:off x="3444409" y="3345270"/>
            <a:ext cx="1954487" cy="17898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B27E16-02D1-4333-A78F-5A58428B3B06}"/>
              </a:ext>
            </a:extLst>
          </p:cNvPr>
          <p:cNvSpPr/>
          <p:nvPr/>
        </p:nvSpPr>
        <p:spPr>
          <a:xfrm>
            <a:off x="6062226" y="3345270"/>
            <a:ext cx="2791792" cy="17898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6FFC890E-8DAB-4FDD-8223-840C3F31CF51}"/>
              </a:ext>
            </a:extLst>
          </p:cNvPr>
          <p:cNvCxnSpPr>
            <a:stCxn id="7" idx="2"/>
            <a:endCxn id="8" idx="0"/>
          </p:cNvCxnSpPr>
          <p:nvPr/>
        </p:nvCxnSpPr>
        <p:spPr>
          <a:xfrm>
            <a:off x="4421653" y="2740037"/>
            <a:ext cx="0" cy="605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BA74B812-B988-47E4-A37F-144CC99B2C00}"/>
              </a:ext>
            </a:extLst>
          </p:cNvPr>
          <p:cNvCxnSpPr>
            <a:stCxn id="21" idx="2"/>
            <a:endCxn id="25" idx="0"/>
          </p:cNvCxnSpPr>
          <p:nvPr/>
        </p:nvCxnSpPr>
        <p:spPr>
          <a:xfrm flipH="1">
            <a:off x="7458122" y="2740037"/>
            <a:ext cx="1" cy="605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66FAADFE-BE18-4CD9-85D0-036BC97D4670}"/>
              </a:ext>
            </a:extLst>
          </p:cNvPr>
          <p:cNvCxnSpPr/>
          <p:nvPr/>
        </p:nvCxnSpPr>
        <p:spPr>
          <a:xfrm flipH="1">
            <a:off x="5398895" y="2556024"/>
            <a:ext cx="1587878" cy="789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C5309C4F-B18E-4FCC-8A47-90643DA40D62}"/>
              </a:ext>
            </a:extLst>
          </p:cNvPr>
          <p:cNvSpPr txBox="1"/>
          <p:nvPr/>
        </p:nvSpPr>
        <p:spPr>
          <a:xfrm>
            <a:off x="4251474" y="302543"/>
            <a:ext cx="36215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>
                <a:solidFill>
                  <a:schemeClr val="bg1"/>
                </a:solidFill>
                <a:latin typeface="Freestyle Script" panose="030804020302050B0404" pitchFamily="66" charset="0"/>
              </a:rPr>
              <a:t>L’Indispensable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E305E7C6-CF26-49AF-A4B8-22A133A1655E}"/>
              </a:ext>
            </a:extLst>
          </p:cNvPr>
          <p:cNvGrpSpPr/>
          <p:nvPr/>
        </p:nvGrpSpPr>
        <p:grpSpPr>
          <a:xfrm>
            <a:off x="1080556" y="1613207"/>
            <a:ext cx="2034512" cy="3949300"/>
            <a:chOff x="1135216" y="1241729"/>
            <a:chExt cx="2034512" cy="3949300"/>
          </a:xfrm>
        </p:grpSpPr>
        <p:pic>
          <p:nvPicPr>
            <p:cNvPr id="28" name="Image 27" descr="Smartphone">
              <a:extLst>
                <a:ext uri="{FF2B5EF4-FFF2-40B4-BE49-F238E27FC236}">
                  <a16:creationId xmlns:a16="http://schemas.microsoft.com/office/drawing/2014/main" id="{2998B5D4-023B-43F0-9915-B9846BEB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5216" y="1241729"/>
              <a:ext cx="2016224" cy="3949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" name="Image 29" descr="Une image contenant dessin&#10;&#10;Description générée automatiquement">
              <a:extLst>
                <a:ext uri="{FF2B5EF4-FFF2-40B4-BE49-F238E27FC236}">
                  <a16:creationId xmlns:a16="http://schemas.microsoft.com/office/drawing/2014/main" id="{E76DDAD8-8DED-4173-9F8E-88B69E4D834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7454" y="1565777"/>
              <a:ext cx="1838079" cy="3203622"/>
            </a:xfrm>
            <a:prstGeom prst="rect">
              <a:avLst/>
            </a:prstGeom>
          </p:spPr>
        </p:pic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43880D4-35F9-457E-BD81-F6ACF0186198}"/>
                </a:ext>
              </a:extLst>
            </p:cNvPr>
            <p:cNvSpPr/>
            <p:nvPr/>
          </p:nvSpPr>
          <p:spPr>
            <a:xfrm>
              <a:off x="1217454" y="2174488"/>
              <a:ext cx="1838079" cy="21187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3" name="Image 32" descr="Une image contenant chemise&#10;&#10;Description générée automatiquement">
              <a:extLst>
                <a:ext uri="{FF2B5EF4-FFF2-40B4-BE49-F238E27FC236}">
                  <a16:creationId xmlns:a16="http://schemas.microsoft.com/office/drawing/2014/main" id="{27D4160F-8943-40E6-8671-A9BF4AF5046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5217" y="2164450"/>
              <a:ext cx="2034511" cy="21362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068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/>
    </mc:Choice>
    <mc:Fallback xmlns="">
      <p:transition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" grpId="0" animBg="1"/>
      <p:bldP spid="20" grpId="0"/>
      <p:bldP spid="21" grpId="0" animBg="1"/>
      <p:bldP spid="8" grpId="0" animBg="1"/>
      <p:bldP spid="25" grpId="0" animBg="1"/>
      <p:bldP spid="3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9660</TotalTime>
  <Words>55</Words>
  <Application>Microsoft Office PowerPoint</Application>
  <PresentationFormat>Affichage à l'écran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Broadway</vt:lpstr>
      <vt:lpstr>Calibri</vt:lpstr>
      <vt:lpstr>Freestyle Script</vt:lpstr>
      <vt:lpstr>Thème Office</vt:lpstr>
      <vt:lpstr>Présentation PowerPoint</vt:lpstr>
      <vt:lpstr>Présentation PowerPoint</vt:lpstr>
    </vt:vector>
  </TitlesOfParts>
  <Company>ICDC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</dc:title>
  <dc:creator>Longuet, Christine</dc:creator>
  <cp:lastModifiedBy>Fabrega, François-Robert</cp:lastModifiedBy>
  <cp:revision>604</cp:revision>
  <cp:lastPrinted>2018-07-02T10:00:25Z</cp:lastPrinted>
  <dcterms:created xsi:type="dcterms:W3CDTF">2013-09-10T07:58:05Z</dcterms:created>
  <dcterms:modified xsi:type="dcterms:W3CDTF">2020-11-02T15:35:13Z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26b0da4-3db3-477f-aae7-ffa237cfc891_Enabled">
    <vt:lpwstr>True</vt:lpwstr>
  </property>
  <property fmtid="{D5CDD505-2E9C-101B-9397-08002B2CF9AE}" pid="3" name="MSIP_Label_526b0da4-3db3-477f-aae7-ffa237cfc891_SiteId">
    <vt:lpwstr>6eab6365-8194-49c6-a4d0-e2d1a0fbeb74</vt:lpwstr>
  </property>
  <property fmtid="{D5CDD505-2E9C-101B-9397-08002B2CF9AE}" pid="4" name="MSIP_Label_526b0da4-3db3-477f-aae7-ffa237cfc891_Owner">
    <vt:lpwstr>Fabienne.Rondard@caissedesdepots.fr</vt:lpwstr>
  </property>
  <property fmtid="{D5CDD505-2E9C-101B-9397-08002B2CF9AE}" pid="5" name="MSIP_Label_526b0da4-3db3-477f-aae7-ffa237cfc891_SetDate">
    <vt:lpwstr>2019-06-06T12:44:19.8909878Z</vt:lpwstr>
  </property>
  <property fmtid="{D5CDD505-2E9C-101B-9397-08002B2CF9AE}" pid="6" name="MSIP_Label_526b0da4-3db3-477f-aae7-ffa237cfc891_Name">
    <vt:lpwstr>CDC-Interne</vt:lpwstr>
  </property>
  <property fmtid="{D5CDD505-2E9C-101B-9397-08002B2CF9AE}" pid="7" name="MSIP_Label_526b0da4-3db3-477f-aae7-ffa237cfc891_Application">
    <vt:lpwstr>Microsoft Azure Information Protection</vt:lpwstr>
  </property>
  <property fmtid="{D5CDD505-2E9C-101B-9397-08002B2CF9AE}" pid="8" name="MSIP_Label_526b0da4-3db3-477f-aae7-ffa237cfc891_Extended_MSFT_Method">
    <vt:lpwstr>Manual</vt:lpwstr>
  </property>
  <property fmtid="{D5CDD505-2E9C-101B-9397-08002B2CF9AE}" pid="9" name="MSIP_Label_11415fa6-b2c7-41d4-9294-cb552e4c6f78_Enabled">
    <vt:lpwstr>True</vt:lpwstr>
  </property>
  <property fmtid="{D5CDD505-2E9C-101B-9397-08002B2CF9AE}" pid="10" name="MSIP_Label_11415fa6-b2c7-41d4-9294-cb552e4c6f78_SiteId">
    <vt:lpwstr>6eab6365-8194-49c6-a4d0-e2d1a0fbeb74</vt:lpwstr>
  </property>
  <property fmtid="{D5CDD505-2E9C-101B-9397-08002B2CF9AE}" pid="11" name="MSIP_Label_11415fa6-b2c7-41d4-9294-cb552e4c6f78_SetDate">
    <vt:lpwstr>2019-06-06T12:44:19.8909878Z</vt:lpwstr>
  </property>
  <property fmtid="{D5CDD505-2E9C-101B-9397-08002B2CF9AE}" pid="12" name="MSIP_Label_11415fa6-b2c7-41d4-9294-cb552e4c6f78_Name">
    <vt:lpwstr>Sans marquage</vt:lpwstr>
  </property>
  <property fmtid="{D5CDD505-2E9C-101B-9397-08002B2CF9AE}" pid="13" name="MSIP_Label_11415fa6-b2c7-41d4-9294-cb552e4c6f78_Extended_MSFT_Method">
    <vt:lpwstr>Manual</vt:lpwstr>
  </property>
  <property fmtid="{D5CDD505-2E9C-101B-9397-08002B2CF9AE}" pid="14" name="Sensitivity">
    <vt:lpwstr>CDC-Interne Sans marquage</vt:lpwstr>
  </property>
</Properties>
</file>